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commentAuthors.xml" ContentType="application/vnd.openxmlformats-officedocument.presentationml.commentAuthors+xml"/>
  <Override PartName="/ppt/slides/slide3.xml" ContentType="application/vnd.openxmlformats-officedocument.presentationml.slide+xml"/>
  <Override PartName="/ppt/slides/slide4.xml" ContentType="application/vnd.openxmlformats-officedocument.presentationml.slide+xml"/>
  <Default Extension="png" ContentType="image/png"/>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9"/>
  </p:notesMasterIdLst>
  <p:handoutMasterIdLst>
    <p:handoutMasterId r:id="rId30"/>
  </p:handoutMasterIdLst>
  <p:sldIdLst>
    <p:sldId id="285" r:id="rId2"/>
    <p:sldId id="287" r:id="rId3"/>
    <p:sldId id="288" r:id="rId4"/>
    <p:sldId id="289" r:id="rId5"/>
    <p:sldId id="290" r:id="rId6"/>
    <p:sldId id="257" r:id="rId7"/>
    <p:sldId id="258" r:id="rId8"/>
    <p:sldId id="280" r:id="rId9"/>
    <p:sldId id="260" r:id="rId10"/>
    <p:sldId id="265" r:id="rId11"/>
    <p:sldId id="273" r:id="rId12"/>
    <p:sldId id="274" r:id="rId13"/>
    <p:sldId id="275" r:id="rId14"/>
    <p:sldId id="276" r:id="rId15"/>
    <p:sldId id="277" r:id="rId16"/>
    <p:sldId id="278" r:id="rId17"/>
    <p:sldId id="279" r:id="rId18"/>
    <p:sldId id="281" r:id="rId19"/>
    <p:sldId id="282" r:id="rId20"/>
    <p:sldId id="269" r:id="rId21"/>
    <p:sldId id="270" r:id="rId22"/>
    <p:sldId id="266" r:id="rId23"/>
    <p:sldId id="267" r:id="rId24"/>
    <p:sldId id="268" r:id="rId25"/>
    <p:sldId id="261" r:id="rId26"/>
    <p:sldId id="291" r:id="rId27"/>
    <p:sldId id="29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angus" initials="a"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02" autoAdjust="0"/>
    <p:restoredTop sz="97768" autoAdjust="0"/>
  </p:normalViewPr>
  <p:slideViewPr>
    <p:cSldViewPr snapToObjects="1">
      <p:cViewPr>
        <p:scale>
          <a:sx n="125" d="100"/>
          <a:sy n="125" d="100"/>
        </p:scale>
        <p:origin x="-88" y="2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theme" Target="theme/theme1.xml"/><Relationship Id="rId31" Type="http://schemas.openxmlformats.org/officeDocument/2006/relationships/printerSettings" Target="printerSettings/printerSettings1.bin"/><Relationship Id="rId34"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commentAuthors" Target="commentAuthor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handoutMaster" Target="handoutMasters/handoutMaster1.xml"/><Relationship Id="rId11" Type="http://schemas.openxmlformats.org/officeDocument/2006/relationships/slide" Target="slides/slide10.xml"/><Relationship Id="rId29" Type="http://schemas.openxmlformats.org/officeDocument/2006/relationships/notesMaster" Target="notesMasters/notesMaster1.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0F2AA2-5999-694E-BECA-C04EC3787B8C}" type="datetimeFigureOut">
              <a:rPr lang="en-US" smtClean="0"/>
              <a:pPr/>
              <a:t>3/29/10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FA4697-4BF1-8641-A5B7-669F436B7779}"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83CD9A-5347-214B-B462-C810CCF1BB3F}" type="datetimeFigureOut">
              <a:rPr lang="en-US" smtClean="0"/>
              <a:pPr/>
              <a:t>3/29/10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22996E-56A2-774B-BE5F-75BF2288B6FA}"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352800" y="6356350"/>
            <a:ext cx="5334000" cy="365125"/>
          </a:xfrm>
          <a:prstGeom prst="rect">
            <a:avLst/>
          </a:prstGeom>
        </p:spPr>
        <p:txBody>
          <a:bodyPr/>
          <a:lstStyle/>
          <a:p>
            <a:endParaRPr lang="en-US"/>
          </a:p>
        </p:txBody>
      </p:sp>
      <p:sp>
        <p:nvSpPr>
          <p:cNvPr id="5" name="Footer Placeholder 4"/>
          <p:cNvSpPr>
            <a:spLocks noGrp="1"/>
          </p:cNvSpPr>
          <p:nvPr>
            <p:ph type="ftr" sz="quarter" idx="11"/>
          </p:nvPr>
        </p:nvSpPr>
        <p:spPr>
          <a:xfrm>
            <a:off x="6705600" y="6356350"/>
            <a:ext cx="1981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18E732-274E-2849-9511-2414074138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352800" y="6356350"/>
            <a:ext cx="5334000" cy="365125"/>
          </a:xfrm>
          <a:prstGeom prst="rect">
            <a:avLst/>
          </a:prstGeom>
        </p:spPr>
        <p:txBody>
          <a:bodyPr/>
          <a:lstStyle/>
          <a:p>
            <a:endParaRPr lang="en-US"/>
          </a:p>
        </p:txBody>
      </p:sp>
      <p:sp>
        <p:nvSpPr>
          <p:cNvPr id="5" name="Footer Placeholder 4"/>
          <p:cNvSpPr>
            <a:spLocks noGrp="1"/>
          </p:cNvSpPr>
          <p:nvPr>
            <p:ph type="ftr" sz="quarter" idx="11"/>
          </p:nvPr>
        </p:nvSpPr>
        <p:spPr>
          <a:xfrm>
            <a:off x="6705600" y="6356350"/>
            <a:ext cx="1981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18E732-274E-2849-9511-2414074138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352800" y="6356350"/>
            <a:ext cx="5334000" cy="365125"/>
          </a:xfrm>
          <a:prstGeom prst="rect">
            <a:avLst/>
          </a:prstGeom>
        </p:spPr>
        <p:txBody>
          <a:bodyPr/>
          <a:lstStyle/>
          <a:p>
            <a:endParaRPr lang="en-US"/>
          </a:p>
        </p:txBody>
      </p:sp>
      <p:sp>
        <p:nvSpPr>
          <p:cNvPr id="5" name="Footer Placeholder 4"/>
          <p:cNvSpPr>
            <a:spLocks noGrp="1"/>
          </p:cNvSpPr>
          <p:nvPr>
            <p:ph type="ftr" sz="quarter" idx="11"/>
          </p:nvPr>
        </p:nvSpPr>
        <p:spPr>
          <a:xfrm>
            <a:off x="6705600" y="6356350"/>
            <a:ext cx="1981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18E732-274E-2849-9511-2414074138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352800" y="6356350"/>
            <a:ext cx="5334000" cy="365125"/>
          </a:xfrm>
          <a:prstGeom prst="rect">
            <a:avLst/>
          </a:prstGeom>
        </p:spPr>
        <p:txBody>
          <a:bodyPr/>
          <a:lstStyle/>
          <a:p>
            <a:endParaRPr lang="en-US"/>
          </a:p>
        </p:txBody>
      </p:sp>
      <p:sp>
        <p:nvSpPr>
          <p:cNvPr id="5" name="Footer Placeholder 4"/>
          <p:cNvSpPr>
            <a:spLocks noGrp="1"/>
          </p:cNvSpPr>
          <p:nvPr>
            <p:ph type="ftr" sz="quarter" idx="11"/>
          </p:nvPr>
        </p:nvSpPr>
        <p:spPr>
          <a:xfrm>
            <a:off x="6705600" y="6356350"/>
            <a:ext cx="19812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18E732-274E-2849-9511-2414074138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352800" y="6356350"/>
            <a:ext cx="5334000" cy="365125"/>
          </a:xfrm>
          <a:prstGeom prst="rect">
            <a:avLst/>
          </a:prstGeom>
        </p:spPr>
        <p:txBody>
          <a:bodyPr/>
          <a:lstStyle/>
          <a:p>
            <a:endParaRPr lang="en-US"/>
          </a:p>
        </p:txBody>
      </p:sp>
      <p:sp>
        <p:nvSpPr>
          <p:cNvPr id="5" name="Footer Placeholder 4"/>
          <p:cNvSpPr>
            <a:spLocks noGrp="1"/>
          </p:cNvSpPr>
          <p:nvPr>
            <p:ph type="ftr" sz="quarter" idx="11"/>
          </p:nvPr>
        </p:nvSpPr>
        <p:spPr>
          <a:xfrm>
            <a:off x="6705600" y="6356350"/>
            <a:ext cx="1981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18E732-274E-2849-9511-2414074138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352800" y="6356350"/>
            <a:ext cx="5334000" cy="365125"/>
          </a:xfrm>
          <a:prstGeom prst="rect">
            <a:avLst/>
          </a:prstGeom>
        </p:spPr>
        <p:txBody>
          <a:bodyPr/>
          <a:lstStyle/>
          <a:p>
            <a:endParaRPr lang="en-US"/>
          </a:p>
        </p:txBody>
      </p:sp>
      <p:sp>
        <p:nvSpPr>
          <p:cNvPr id="6" name="Footer Placeholder 5"/>
          <p:cNvSpPr>
            <a:spLocks noGrp="1"/>
          </p:cNvSpPr>
          <p:nvPr>
            <p:ph type="ftr" sz="quarter" idx="11"/>
          </p:nvPr>
        </p:nvSpPr>
        <p:spPr>
          <a:xfrm>
            <a:off x="6705600" y="6356350"/>
            <a:ext cx="19812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18E732-274E-2849-9511-2414074138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352800" y="6356350"/>
            <a:ext cx="5334000" cy="365125"/>
          </a:xfrm>
          <a:prstGeom prst="rect">
            <a:avLst/>
          </a:prstGeom>
        </p:spPr>
        <p:txBody>
          <a:bodyPr/>
          <a:lstStyle/>
          <a:p>
            <a:endParaRPr lang="en-US"/>
          </a:p>
        </p:txBody>
      </p:sp>
      <p:sp>
        <p:nvSpPr>
          <p:cNvPr id="8" name="Footer Placeholder 7"/>
          <p:cNvSpPr>
            <a:spLocks noGrp="1"/>
          </p:cNvSpPr>
          <p:nvPr>
            <p:ph type="ftr" sz="quarter" idx="11"/>
          </p:nvPr>
        </p:nvSpPr>
        <p:spPr>
          <a:xfrm>
            <a:off x="6705600" y="6356350"/>
            <a:ext cx="19812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E18E732-274E-2849-9511-2414074138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352800" y="6356350"/>
            <a:ext cx="5334000" cy="365125"/>
          </a:xfrm>
          <a:prstGeom prst="rect">
            <a:avLst/>
          </a:prstGeom>
        </p:spPr>
        <p:txBody>
          <a:bodyPr/>
          <a:lstStyle/>
          <a:p>
            <a:endParaRPr lang="en-US"/>
          </a:p>
        </p:txBody>
      </p:sp>
      <p:sp>
        <p:nvSpPr>
          <p:cNvPr id="4" name="Footer Placeholder 3"/>
          <p:cNvSpPr>
            <a:spLocks noGrp="1"/>
          </p:cNvSpPr>
          <p:nvPr>
            <p:ph type="ftr" sz="quarter" idx="11"/>
          </p:nvPr>
        </p:nvSpPr>
        <p:spPr>
          <a:xfrm>
            <a:off x="6705600" y="6356350"/>
            <a:ext cx="19812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E18E732-274E-2849-9511-2414074138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352800" y="6356350"/>
            <a:ext cx="5334000" cy="365125"/>
          </a:xfrm>
          <a:prstGeom prst="rect">
            <a:avLst/>
          </a:prstGeom>
        </p:spPr>
        <p:txBody>
          <a:bodyPr/>
          <a:lstStyle/>
          <a:p>
            <a:endParaRPr lang="en-US"/>
          </a:p>
        </p:txBody>
      </p:sp>
      <p:sp>
        <p:nvSpPr>
          <p:cNvPr id="3" name="Footer Placeholder 2"/>
          <p:cNvSpPr>
            <a:spLocks noGrp="1"/>
          </p:cNvSpPr>
          <p:nvPr>
            <p:ph type="ftr" sz="quarter" idx="11"/>
          </p:nvPr>
        </p:nvSpPr>
        <p:spPr>
          <a:xfrm>
            <a:off x="6705600" y="6356350"/>
            <a:ext cx="19812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E18E732-274E-2849-9511-2414074138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352800" y="6356350"/>
            <a:ext cx="5334000" cy="365125"/>
          </a:xfrm>
          <a:prstGeom prst="rect">
            <a:avLst/>
          </a:prstGeom>
        </p:spPr>
        <p:txBody>
          <a:bodyPr/>
          <a:lstStyle/>
          <a:p>
            <a:endParaRPr lang="en-US"/>
          </a:p>
        </p:txBody>
      </p:sp>
      <p:sp>
        <p:nvSpPr>
          <p:cNvPr id="6" name="Footer Placeholder 5"/>
          <p:cNvSpPr>
            <a:spLocks noGrp="1"/>
          </p:cNvSpPr>
          <p:nvPr>
            <p:ph type="ftr" sz="quarter" idx="11"/>
          </p:nvPr>
        </p:nvSpPr>
        <p:spPr>
          <a:xfrm>
            <a:off x="6705600" y="6356350"/>
            <a:ext cx="19812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18E732-274E-2849-9511-2414074138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352800" y="6356350"/>
            <a:ext cx="5334000" cy="365125"/>
          </a:xfrm>
          <a:prstGeom prst="rect">
            <a:avLst/>
          </a:prstGeom>
        </p:spPr>
        <p:txBody>
          <a:bodyPr/>
          <a:lstStyle/>
          <a:p>
            <a:endParaRPr lang="en-US"/>
          </a:p>
        </p:txBody>
      </p:sp>
      <p:sp>
        <p:nvSpPr>
          <p:cNvPr id="6" name="Footer Placeholder 5"/>
          <p:cNvSpPr>
            <a:spLocks noGrp="1"/>
          </p:cNvSpPr>
          <p:nvPr>
            <p:ph type="ftr" sz="quarter" idx="11"/>
          </p:nvPr>
        </p:nvSpPr>
        <p:spPr>
          <a:xfrm>
            <a:off x="6705600" y="6356350"/>
            <a:ext cx="19812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18E732-274E-2849-9511-2414074138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90600"/>
            <a:ext cx="8229600" cy="53657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txBox="1">
            <a:spLocks/>
          </p:cNvSpPr>
          <p:nvPr userDrawn="1"/>
        </p:nvSpPr>
        <p:spPr>
          <a:xfrm>
            <a:off x="457200" y="6356350"/>
            <a:ext cx="28194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bg1">
                    <a:lumMod val="50000"/>
                  </a:schemeClr>
                </a:solidFill>
                <a:effectLst/>
                <a:uLnTx/>
                <a:uFillTx/>
                <a:latin typeface="+mn-lt"/>
                <a:ea typeface="+mn-ea"/>
                <a:cs typeface="+mn-cs"/>
              </a:rPr>
              <a:t>MAT 594CM </a:t>
            </a:r>
            <a:r>
              <a:rPr kumimoji="0" lang="en-US" sz="1200" b="0" i="0" u="none" strike="noStrike" kern="1200" cap="none" spc="0" normalizeH="0" baseline="0" noProof="0" dirty="0" smtClean="0">
                <a:ln>
                  <a:noFill/>
                </a:ln>
                <a:solidFill>
                  <a:schemeClr val="bg1">
                    <a:lumMod val="50000"/>
                  </a:schemeClr>
                </a:solidFill>
                <a:effectLst/>
                <a:uLnTx/>
                <a:uFillTx/>
                <a:latin typeface="+mn-lt"/>
                <a:ea typeface="+mn-ea"/>
                <a:cs typeface="+mn-cs"/>
              </a:rPr>
              <a:t>S2010</a:t>
            </a:r>
            <a:endParaRPr kumimoji="0" lang="en-US" sz="12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p:txBody>
      </p:sp>
      <p:sp>
        <p:nvSpPr>
          <p:cNvPr id="8" name="Footer Placeholder 4"/>
          <p:cNvSpPr txBox="1">
            <a:spLocks/>
          </p:cNvSpPr>
          <p:nvPr userDrawn="1"/>
        </p:nvSpPr>
        <p:spPr>
          <a:xfrm>
            <a:off x="2971800" y="6356350"/>
            <a:ext cx="33528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bg1">
                    <a:lumMod val="50000"/>
                  </a:schemeClr>
                </a:solidFill>
                <a:effectLst/>
                <a:uLnTx/>
                <a:uFillTx/>
                <a:latin typeface="+mn-lt"/>
                <a:ea typeface="+mn-ea"/>
                <a:cs typeface="+mn-cs"/>
              </a:rPr>
              <a:t>Fundamentals of Spatial Computing </a:t>
            </a:r>
          </a:p>
        </p:txBody>
      </p:sp>
      <p:sp>
        <p:nvSpPr>
          <p:cNvPr id="9" name="Footer Placeholder 4"/>
          <p:cNvSpPr txBox="1">
            <a:spLocks/>
          </p:cNvSpPr>
          <p:nvPr userDrawn="1"/>
        </p:nvSpPr>
        <p:spPr>
          <a:xfrm>
            <a:off x="6324600" y="6356350"/>
            <a:ext cx="23622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bg1">
                    <a:lumMod val="50000"/>
                  </a:schemeClr>
                </a:solidFill>
                <a:effectLst/>
                <a:uLnTx/>
                <a:uFillTx/>
                <a:latin typeface="+mn-lt"/>
                <a:ea typeface="+mn-ea"/>
                <a:cs typeface="+mn-cs"/>
              </a:rPr>
              <a:t>Angus </a:t>
            </a:r>
            <a:r>
              <a:rPr kumimoji="0" lang="en-US" sz="1200" b="0" i="0" u="none" strike="noStrike" kern="1200" cap="none" spc="0" normalizeH="0" baseline="0" noProof="0" dirty="0" smtClean="0">
                <a:ln>
                  <a:noFill/>
                </a:ln>
                <a:solidFill>
                  <a:schemeClr val="bg1">
                    <a:lumMod val="50000"/>
                  </a:schemeClr>
                </a:solidFill>
                <a:effectLst/>
                <a:uLnTx/>
                <a:uFillTx/>
                <a:latin typeface="+mn-lt"/>
                <a:ea typeface="+mn-ea"/>
                <a:cs typeface="+mn-cs"/>
              </a:rPr>
              <a:t>Forbes</a:t>
            </a:r>
            <a:endParaRPr kumimoji="0" lang="en-US" sz="12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p:txBody>
      </p:sp>
      <p:sp>
        <p:nvSpPr>
          <p:cNvPr id="11" name="Rectangle 10"/>
          <p:cNvSpPr/>
          <p:nvPr userDrawn="1"/>
        </p:nvSpPr>
        <p:spPr>
          <a:xfrm>
            <a:off x="0" y="0"/>
            <a:ext cx="9144000" cy="990600"/>
          </a:xfrm>
          <a:prstGeom prst="rect">
            <a:avLst/>
          </a:prstGeom>
          <a:solidFill>
            <a:schemeClr val="accent5">
              <a:lumMod val="60000"/>
              <a:lumOff val="40000"/>
            </a:schemeClr>
          </a:solidFill>
          <a:ln w="0">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pPr>
              <a:buNone/>
            </a:pPr>
            <a:r>
              <a:rPr lang="en-US" dirty="0" smtClean="0"/>
              <a:t>Goals of the course:</a:t>
            </a:r>
          </a:p>
          <a:p>
            <a:pPr>
              <a:buNone/>
            </a:pPr>
            <a:r>
              <a:rPr lang="en-US" dirty="0" smtClean="0"/>
              <a:t>	1. to </a:t>
            </a:r>
            <a:r>
              <a:rPr lang="en-US" dirty="0" smtClean="0"/>
              <a:t>introduce real-time 3D graphics programming with </a:t>
            </a:r>
            <a:r>
              <a:rPr lang="en-US" dirty="0" err="1" smtClean="0"/>
              <a:t>openGL</a:t>
            </a:r>
            <a:endParaRPr lang="en-US" dirty="0" smtClean="0"/>
          </a:p>
          <a:p>
            <a:pPr>
              <a:buNone/>
            </a:pPr>
            <a:r>
              <a:rPr lang="en-US" dirty="0" smtClean="0"/>
              <a:t>	2. to explore some mathematical foundations of graphics algorithms </a:t>
            </a:r>
          </a:p>
          <a:p>
            <a:pPr>
              <a:buNone/>
            </a:pPr>
            <a:endParaRPr lang="en-US" dirty="0" smtClean="0"/>
          </a:p>
          <a:p>
            <a:pPr>
              <a:buNone/>
            </a:pPr>
            <a:r>
              <a:rPr lang="en-US" dirty="0" smtClean="0"/>
              <a:t>Projects:</a:t>
            </a:r>
          </a:p>
          <a:p>
            <a:pPr>
              <a:buNone/>
            </a:pPr>
            <a:r>
              <a:rPr lang="en-US" dirty="0" smtClean="0"/>
              <a:t>	1. One or two problem sets</a:t>
            </a:r>
          </a:p>
          <a:p>
            <a:pPr>
              <a:buNone/>
            </a:pPr>
            <a:r>
              <a:rPr lang="en-US" dirty="0" smtClean="0"/>
              <a:t>	2. A research project</a:t>
            </a:r>
          </a:p>
          <a:p>
            <a:pPr>
              <a:buNone/>
            </a:pPr>
            <a:r>
              <a:rPr lang="en-US" dirty="0" smtClean="0"/>
              <a:t>	3. A short animated visualization (for the End of the Year show)</a:t>
            </a:r>
          </a:p>
          <a:p>
            <a:pPr>
              <a:buNone/>
            </a:pPr>
            <a:r>
              <a:rPr lang="en-US" dirty="0" smtClean="0"/>
              <a:t>	4. A final project (can be an extension of either 2 or 3, or something new)</a:t>
            </a:r>
          </a:p>
          <a:p>
            <a:pPr>
              <a:buNone/>
            </a:pPr>
            <a:r>
              <a:rPr lang="en-US" dirty="0" smtClean="0"/>
              <a:t> </a:t>
            </a:r>
            <a:endParaRPr lang="en-US" dirty="0" smtClean="0"/>
          </a:p>
          <a:p>
            <a:pPr>
              <a:buNone/>
            </a:pPr>
            <a:endParaRPr lang="en-US" dirty="0" smtClean="0"/>
          </a:p>
          <a:p>
            <a:pPr>
              <a:buNone/>
            </a:pPr>
            <a:endParaRPr lang="en-US" dirty="0" smtClean="0"/>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Modelview</a:t>
            </a:r>
            <a:r>
              <a:rPr lang="en-US" dirty="0" smtClean="0"/>
              <a:t> Matrix</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The </a:t>
            </a:r>
            <a:r>
              <a:rPr lang="en-US" dirty="0" err="1" smtClean="0"/>
              <a:t>modelview</a:t>
            </a:r>
            <a:r>
              <a:rPr lang="en-US" dirty="0" smtClean="0"/>
              <a:t> encodes the information about the world coordinates and the camera coordinates and orientation. It is used to transform a point from object coordinates into eye coordinates.</a:t>
            </a:r>
          </a:p>
          <a:p>
            <a:pPr>
              <a:buNone/>
            </a:pPr>
            <a:endParaRPr lang="en-US" dirty="0" smtClean="0"/>
          </a:p>
          <a:p>
            <a:pPr>
              <a:buNone/>
            </a:pPr>
            <a:r>
              <a:rPr lang="en-US" dirty="0" smtClean="0"/>
              <a:t>The </a:t>
            </a:r>
            <a:r>
              <a:rPr lang="en-US" dirty="0" err="1" smtClean="0"/>
              <a:t>modelview</a:t>
            </a:r>
            <a:r>
              <a:rPr lang="en-US" dirty="0" smtClean="0"/>
              <a:t> matrix is an “affine” transformation matrix. It is composed of a 3x3 matrix representing any linear transformation (or combination of linear transformations) along with a vector representing a translation</a:t>
            </a:r>
            <a:r>
              <a:rPr lang="en-US" dirty="0" smtClean="0"/>
              <a:t>:</a:t>
            </a:r>
          </a:p>
          <a:p>
            <a:pPr>
              <a:buNone/>
            </a:pPr>
            <a:endParaRPr lang="en-US" dirty="0" smtClean="0"/>
          </a:p>
          <a:p>
            <a:pPr>
              <a:buNone/>
            </a:pPr>
            <a:endParaRPr lang="en-US" dirty="0" smtClean="0"/>
          </a:p>
          <a:p>
            <a:pPr>
              <a:buNone/>
            </a:pPr>
            <a:endParaRPr lang="en-US" dirty="0" smtClean="0"/>
          </a:p>
          <a:p>
            <a:pPr>
              <a:buNone/>
            </a:pPr>
            <a:r>
              <a:rPr lang="en-US" dirty="0" smtClean="0"/>
              <a:t> </a:t>
            </a:r>
          </a:p>
          <a:p>
            <a:pPr>
              <a:buNone/>
            </a:pPr>
            <a:endParaRPr lang="en-US" dirty="0" smtClean="0"/>
          </a:p>
          <a:p>
            <a:pPr>
              <a:buNone/>
            </a:pPr>
            <a:r>
              <a:rPr lang="en-US" dirty="0" smtClean="0"/>
              <a:t>Where </a:t>
            </a:r>
            <a:r>
              <a:rPr lang="en-US" b="1" dirty="0" smtClean="0"/>
              <a:t>A</a:t>
            </a:r>
            <a:r>
              <a:rPr lang="en-US" dirty="0" smtClean="0"/>
              <a:t> is a 3x3 Matrix representing a linear transformation and the </a:t>
            </a:r>
            <a:r>
              <a:rPr lang="en-US" b="1" dirty="0" err="1" smtClean="0"/>
              <a:t>b</a:t>
            </a:r>
            <a:r>
              <a:rPr lang="en-US" dirty="0" smtClean="0"/>
              <a:t> vector represents a translation. </a:t>
            </a:r>
            <a:r>
              <a:rPr lang="en-US" b="1" dirty="0" err="1" smtClean="0"/>
              <a:t>x</a:t>
            </a:r>
            <a:r>
              <a:rPr lang="en-US" dirty="0" smtClean="0"/>
              <a:t> is the input vector and </a:t>
            </a:r>
            <a:r>
              <a:rPr lang="en-US" b="1" dirty="0" err="1" smtClean="0"/>
              <a:t>y</a:t>
            </a:r>
            <a:r>
              <a:rPr lang="en-US" dirty="0" smtClean="0"/>
              <a:t> is the transformed vector. Algebraically it is the same as this</a:t>
            </a:r>
            <a:r>
              <a:rPr lang="en-US" dirty="0" smtClean="0"/>
              <a:t>:</a:t>
            </a:r>
          </a:p>
          <a:p>
            <a:pPr>
              <a:buNone/>
            </a:pPr>
            <a:endParaRPr lang="en-US" dirty="0" smtClean="0"/>
          </a:p>
          <a:p>
            <a:pPr>
              <a:buNone/>
            </a:pPr>
            <a:endParaRPr lang="en-US" dirty="0" smtClean="0"/>
          </a:p>
          <a:p>
            <a:pPr>
              <a:buNone/>
            </a:pPr>
            <a:endParaRPr lang="en-US" dirty="0" smtClean="0"/>
          </a:p>
          <a:p>
            <a:pPr>
              <a:buNone/>
            </a:pPr>
            <a:r>
              <a:rPr lang="en-US" dirty="0" smtClean="0"/>
              <a:t> </a:t>
            </a:r>
            <a:r>
              <a:rPr lang="en-US" dirty="0" smtClean="0"/>
              <a:t>T</a:t>
            </a:r>
            <a:r>
              <a:rPr lang="en-US" dirty="0" smtClean="0"/>
              <a:t>he extra stuff isn’t actually needed until we multiply by the projection matrix.</a:t>
            </a:r>
          </a:p>
        </p:txBody>
      </p:sp>
      <p:pic>
        <p:nvPicPr>
          <p:cNvPr id="4" name="Picture 3"/>
          <p:cNvPicPr>
            <a:picLocks noChangeAspect="1"/>
          </p:cNvPicPr>
          <p:nvPr/>
        </p:nvPicPr>
        <p:blipFill>
          <a:blip r:embed="rId2"/>
          <a:stretch>
            <a:fillRect/>
          </a:stretch>
        </p:blipFill>
        <p:spPr>
          <a:xfrm>
            <a:off x="609600" y="3162300"/>
            <a:ext cx="2489200" cy="647700"/>
          </a:xfrm>
          <a:prstGeom prst="rect">
            <a:avLst/>
          </a:prstGeom>
        </p:spPr>
      </p:pic>
      <p:pic>
        <p:nvPicPr>
          <p:cNvPr id="5" name="Picture 4"/>
          <p:cNvPicPr>
            <a:picLocks noChangeAspect="1"/>
          </p:cNvPicPr>
          <p:nvPr/>
        </p:nvPicPr>
        <p:blipFill>
          <a:blip r:embed="rId3"/>
          <a:stretch>
            <a:fillRect/>
          </a:stretch>
        </p:blipFill>
        <p:spPr>
          <a:xfrm>
            <a:off x="609600" y="5308600"/>
            <a:ext cx="1244600" cy="330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transformations</a:t>
            </a:r>
            <a:endParaRPr lang="en-US" dirty="0"/>
          </a:p>
        </p:txBody>
      </p:sp>
      <p:sp>
        <p:nvSpPr>
          <p:cNvPr id="3" name="Content Placeholder 2"/>
          <p:cNvSpPr>
            <a:spLocks noGrp="1"/>
          </p:cNvSpPr>
          <p:nvPr>
            <p:ph idx="1"/>
          </p:nvPr>
        </p:nvSpPr>
        <p:spPr/>
        <p:txBody>
          <a:bodyPr/>
          <a:lstStyle/>
          <a:p>
            <a:pPr>
              <a:buNone/>
            </a:pPr>
            <a:r>
              <a:rPr lang="en-US" dirty="0" smtClean="0"/>
              <a:t>The upper left 3x3 matrix encodes a linear transformation (or combination of linear transformations). Basically a linear transformation is some type of operation which preserves vector addition and scalar multiplication.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(You can think of the function </a:t>
            </a:r>
            <a:r>
              <a:rPr lang="en-US" i="1" dirty="0" err="1" smtClean="0"/>
              <a:t>f</a:t>
            </a:r>
            <a:r>
              <a:rPr lang="en-US" dirty="0" smtClean="0"/>
              <a:t> as the process of multiplying a matrix by a vector. In the above equations “a” is a scalar, </a:t>
            </a:r>
            <a:r>
              <a:rPr lang="en-US" b="1" dirty="0" err="1" smtClean="0"/>
              <a:t>x</a:t>
            </a:r>
            <a:r>
              <a:rPr lang="en-US" dirty="0" smtClean="0"/>
              <a:t> and </a:t>
            </a:r>
            <a:r>
              <a:rPr lang="en-US" b="1" dirty="0" err="1" smtClean="0"/>
              <a:t>y</a:t>
            </a:r>
            <a:r>
              <a:rPr lang="en-US" dirty="0" smtClean="0"/>
              <a:t> are vectors)</a:t>
            </a:r>
          </a:p>
          <a:p>
            <a:pPr>
              <a:buNone/>
            </a:pPr>
            <a:endParaRPr lang="en-US" dirty="0" smtClean="0"/>
          </a:p>
          <a:p>
            <a:pPr>
              <a:buNone/>
            </a:pPr>
            <a:r>
              <a:rPr lang="en-US" dirty="0" smtClean="0"/>
              <a:t>That is, all if I take two vectors and multiply them each by the matrix, and then add those vectors together or scale them by some number, it is the same as if I had taken those vectors and added them together or scaled them first and then multiplied the result by the matrix…</a:t>
            </a:r>
          </a:p>
          <a:p>
            <a:pPr>
              <a:buNone/>
            </a:pPr>
            <a:endParaRPr lang="en-US" dirty="0" smtClean="0"/>
          </a:p>
          <a:p>
            <a:pPr>
              <a:buNone/>
            </a:pPr>
            <a:endParaRPr lang="en-US" dirty="0" smtClean="0"/>
          </a:p>
          <a:p>
            <a:pPr>
              <a:buNone/>
            </a:pPr>
            <a:endParaRPr lang="en-US" dirty="0" smtClean="0"/>
          </a:p>
        </p:txBody>
      </p:sp>
      <p:pic>
        <p:nvPicPr>
          <p:cNvPr id="4" name="Picture 3"/>
          <p:cNvPicPr>
            <a:picLocks noChangeAspect="1"/>
          </p:cNvPicPr>
          <p:nvPr/>
        </p:nvPicPr>
        <p:blipFill>
          <a:blip r:embed="rId2"/>
          <a:stretch>
            <a:fillRect/>
          </a:stretch>
        </p:blipFill>
        <p:spPr>
          <a:xfrm>
            <a:off x="857250" y="2286000"/>
            <a:ext cx="2476500" cy="266700"/>
          </a:xfrm>
          <a:prstGeom prst="rect">
            <a:avLst/>
          </a:prstGeom>
        </p:spPr>
      </p:pic>
      <p:pic>
        <p:nvPicPr>
          <p:cNvPr id="5" name="Picture 4"/>
          <p:cNvPicPr>
            <a:picLocks noChangeAspect="1"/>
          </p:cNvPicPr>
          <p:nvPr/>
        </p:nvPicPr>
        <p:blipFill>
          <a:blip r:embed="rId3"/>
          <a:stretch>
            <a:fillRect/>
          </a:stretch>
        </p:blipFill>
        <p:spPr>
          <a:xfrm>
            <a:off x="857250" y="2743200"/>
            <a:ext cx="1524000" cy="2667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transformations</a:t>
            </a:r>
            <a:endParaRPr lang="en-US" dirty="0"/>
          </a:p>
        </p:txBody>
      </p:sp>
      <p:sp>
        <p:nvSpPr>
          <p:cNvPr id="3" name="Content Placeholder 2"/>
          <p:cNvSpPr>
            <a:spLocks noGrp="1"/>
          </p:cNvSpPr>
          <p:nvPr>
            <p:ph idx="1"/>
          </p:nvPr>
        </p:nvSpPr>
        <p:spPr/>
        <p:txBody>
          <a:bodyPr>
            <a:normAutofit/>
          </a:bodyPr>
          <a:lstStyle/>
          <a:p>
            <a:pPr>
              <a:buNone/>
            </a:pPr>
            <a:r>
              <a:rPr lang="en-US" dirty="0" smtClean="0"/>
              <a:t>Simple example in 2D: </a:t>
            </a:r>
          </a:p>
          <a:p>
            <a:pPr>
              <a:buNone/>
            </a:pPr>
            <a:endParaRPr lang="en-US" dirty="0" smtClean="0"/>
          </a:p>
          <a:p>
            <a:pPr>
              <a:buNone/>
            </a:pPr>
            <a:r>
              <a:rPr lang="en-US" dirty="0" smtClean="0"/>
              <a:t> if   				   and we have the vectors (2, 3) and (6, 5)…</a:t>
            </a:r>
          </a:p>
          <a:p>
            <a:pPr>
              <a:buNone/>
            </a:pPr>
            <a:endParaRPr lang="en-US" dirty="0" smtClean="0"/>
          </a:p>
          <a:p>
            <a:pPr>
              <a:buNone/>
            </a:pPr>
            <a:r>
              <a:rPr lang="en-US" dirty="0" smtClean="0"/>
              <a:t>Then adding them together = (8, 8) </a:t>
            </a:r>
          </a:p>
          <a:p>
            <a:pPr>
              <a:buNone/>
            </a:pPr>
            <a:r>
              <a:rPr lang="en-US" dirty="0" smtClean="0"/>
              <a:t>and then multiplying by </a:t>
            </a:r>
            <a:r>
              <a:rPr lang="en-US" b="1" dirty="0" smtClean="0"/>
              <a:t>A</a:t>
            </a:r>
            <a:r>
              <a:rPr lang="en-US" dirty="0" smtClean="0"/>
              <a:t> = (8, -8)</a:t>
            </a:r>
          </a:p>
          <a:p>
            <a:pPr>
              <a:buNone/>
            </a:pPr>
            <a:endParaRPr lang="en-US" dirty="0" smtClean="0"/>
          </a:p>
          <a:p>
            <a:pPr>
              <a:buNone/>
            </a:pPr>
            <a:r>
              <a:rPr lang="en-US" dirty="0" smtClean="0"/>
              <a:t>Which is the same as multiplying them both by </a:t>
            </a:r>
            <a:r>
              <a:rPr lang="en-US" b="1" dirty="0" smtClean="0"/>
              <a:t>A</a:t>
            </a:r>
            <a:r>
              <a:rPr lang="en-US" dirty="0" smtClean="0"/>
              <a:t> = (2, -3) and (6, -5)</a:t>
            </a:r>
          </a:p>
          <a:p>
            <a:pPr>
              <a:buNone/>
            </a:pPr>
            <a:r>
              <a:rPr lang="en-US" dirty="0" smtClean="0"/>
              <a:t>And then adding them together = (8, -8).</a:t>
            </a:r>
          </a:p>
          <a:p>
            <a:pPr>
              <a:buNone/>
            </a:pPr>
            <a:endParaRPr lang="en-US" dirty="0" smtClean="0"/>
          </a:p>
          <a:p>
            <a:pPr>
              <a:buNone/>
            </a:pPr>
            <a:r>
              <a:rPr lang="en-US" dirty="0" smtClean="0"/>
              <a:t>In 3D graphics the most common linear operations are scaling and rotation.</a:t>
            </a:r>
          </a:p>
          <a:p>
            <a:pPr>
              <a:buNone/>
            </a:pPr>
            <a:endParaRPr lang="en-US" dirty="0" smtClean="0"/>
          </a:p>
          <a:p>
            <a:pPr>
              <a:buNone/>
            </a:pPr>
            <a:r>
              <a:rPr lang="en-US" dirty="0" smtClean="0"/>
              <a:t>Geometrically, any linear operation keeps the origin in the same place.</a:t>
            </a:r>
          </a:p>
        </p:txBody>
      </p:sp>
      <p:pic>
        <p:nvPicPr>
          <p:cNvPr id="4" name="Picture 3"/>
          <p:cNvPicPr>
            <a:picLocks noChangeAspect="1"/>
          </p:cNvPicPr>
          <p:nvPr/>
        </p:nvPicPr>
        <p:blipFill>
          <a:blip r:embed="rId2"/>
          <a:stretch>
            <a:fillRect/>
          </a:stretch>
        </p:blipFill>
        <p:spPr>
          <a:xfrm>
            <a:off x="990600" y="1655056"/>
            <a:ext cx="1384300" cy="609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transformations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Each row of the upper left 3x3 corresponds to an axis:</a:t>
            </a:r>
          </a:p>
          <a:p>
            <a:pPr>
              <a:buNone/>
            </a:pPr>
            <a:r>
              <a:rPr lang="en-US" dirty="0" smtClean="0"/>
              <a:t>	x1, x2, x3</a:t>
            </a:r>
          </a:p>
          <a:p>
            <a:pPr>
              <a:buNone/>
            </a:pPr>
            <a:r>
              <a:rPr lang="en-US" dirty="0" smtClean="0"/>
              <a:t>	y1, y2, y3 </a:t>
            </a:r>
          </a:p>
          <a:p>
            <a:pPr>
              <a:buNone/>
            </a:pPr>
            <a:r>
              <a:rPr lang="en-US" dirty="0" smtClean="0"/>
              <a:t>	z1, z2, z3</a:t>
            </a:r>
          </a:p>
          <a:p>
            <a:pPr>
              <a:buNone/>
            </a:pPr>
            <a:endParaRPr lang="en-US" dirty="0" smtClean="0"/>
          </a:p>
          <a:p>
            <a:pPr>
              <a:buNone/>
            </a:pPr>
            <a:r>
              <a:rPr lang="en-US" dirty="0" smtClean="0"/>
              <a:t>The simplest one is the “standard basis”, which looks like the normal Cartesian graph.</a:t>
            </a:r>
          </a:p>
          <a:p>
            <a:pPr>
              <a:buNone/>
            </a:pPr>
            <a:r>
              <a:rPr lang="en-US" b="1" dirty="0" smtClean="0"/>
              <a:t>	</a:t>
            </a:r>
            <a:r>
              <a:rPr lang="en-US" b="1" dirty="0" err="1" smtClean="0"/>
              <a:t>x</a:t>
            </a:r>
            <a:r>
              <a:rPr lang="en-US" dirty="0" smtClean="0"/>
              <a:t> = (1, 0, 0)</a:t>
            </a:r>
          </a:p>
          <a:p>
            <a:pPr>
              <a:buNone/>
            </a:pPr>
            <a:r>
              <a:rPr lang="en-US" b="1" dirty="0" smtClean="0"/>
              <a:t>	</a:t>
            </a:r>
            <a:r>
              <a:rPr lang="en-US" b="1" dirty="0" err="1" smtClean="0"/>
              <a:t>y</a:t>
            </a:r>
            <a:r>
              <a:rPr lang="en-US" dirty="0" smtClean="0"/>
              <a:t> = (0, 1, 0)</a:t>
            </a:r>
          </a:p>
          <a:p>
            <a:pPr>
              <a:buNone/>
            </a:pPr>
            <a:r>
              <a:rPr lang="en-US" b="1" dirty="0" smtClean="0"/>
              <a:t>	</a:t>
            </a:r>
            <a:r>
              <a:rPr lang="en-US" b="1" dirty="0" err="1" smtClean="0"/>
              <a:t>z</a:t>
            </a:r>
            <a:r>
              <a:rPr lang="en-US" dirty="0" smtClean="0"/>
              <a:t> = (0, 0, 1)</a:t>
            </a:r>
          </a:p>
          <a:p>
            <a:pPr>
              <a:buNone/>
            </a:pPr>
            <a:endParaRPr lang="en-US" dirty="0" smtClean="0"/>
          </a:p>
          <a:p>
            <a:pPr>
              <a:buNone/>
            </a:pPr>
            <a:r>
              <a:rPr lang="en-US" dirty="0" smtClean="0"/>
              <a:t>Any point in 3D can be represented as linear combination of these three axes:</a:t>
            </a:r>
          </a:p>
          <a:p>
            <a:pPr>
              <a:buNone/>
            </a:pPr>
            <a:r>
              <a:rPr lang="en-US" b="1" dirty="0" smtClean="0"/>
              <a:t>	</a:t>
            </a:r>
            <a:r>
              <a:rPr lang="en-US" b="1" dirty="0" err="1" smtClean="0"/>
              <a:t>v</a:t>
            </a:r>
            <a:r>
              <a:rPr lang="en-US" dirty="0" smtClean="0"/>
              <a:t> = (v1, v2, v3) = (v1 * </a:t>
            </a:r>
            <a:r>
              <a:rPr lang="en-US" b="1" dirty="0" err="1" smtClean="0"/>
              <a:t>x</a:t>
            </a:r>
            <a:r>
              <a:rPr lang="en-US" dirty="0" smtClean="0"/>
              <a:t>, v2 * </a:t>
            </a:r>
            <a:r>
              <a:rPr lang="en-US" b="1" dirty="0" err="1" smtClean="0"/>
              <a:t>y</a:t>
            </a:r>
            <a:r>
              <a:rPr lang="en-US" dirty="0" smtClean="0"/>
              <a:t>, v3 * </a:t>
            </a:r>
            <a:r>
              <a:rPr lang="en-US" b="1" dirty="0" err="1" smtClean="0"/>
              <a:t>z</a:t>
            </a:r>
            <a:r>
              <a:rPr lang="en-US" dirty="0" smtClean="0"/>
              <a:t>)</a:t>
            </a:r>
          </a:p>
          <a:p>
            <a:pPr>
              <a:buNone/>
            </a:pPr>
            <a:endParaRPr lang="en-US" dirty="0" smtClean="0"/>
          </a:p>
          <a:p>
            <a:pPr>
              <a:buNone/>
            </a:pPr>
            <a:r>
              <a:rPr lang="en-US" dirty="0" smtClean="0"/>
              <a:t>Multiplying any vector </a:t>
            </a:r>
            <a:r>
              <a:rPr lang="en-US" b="1" dirty="0" err="1" smtClean="0"/>
              <a:t>v</a:t>
            </a:r>
            <a:r>
              <a:rPr lang="en-US" dirty="0" smtClean="0"/>
              <a:t> by this matrix </a:t>
            </a:r>
            <a:r>
              <a:rPr lang="en-US" b="1" dirty="0" smtClean="0"/>
              <a:t>A</a:t>
            </a:r>
            <a:r>
              <a:rPr lang="en-US" dirty="0" smtClean="0"/>
              <a:t> “places” it in the standard coordinate system.</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a:t>
            </a:r>
            <a:endParaRPr lang="en-US" dirty="0"/>
          </a:p>
        </p:txBody>
      </p:sp>
      <p:sp>
        <p:nvSpPr>
          <p:cNvPr id="3" name="Content Placeholder 2"/>
          <p:cNvSpPr>
            <a:spLocks noGrp="1"/>
          </p:cNvSpPr>
          <p:nvPr>
            <p:ph idx="1"/>
          </p:nvPr>
        </p:nvSpPr>
        <p:spPr/>
        <p:txBody>
          <a:bodyPr/>
          <a:lstStyle/>
          <a:p>
            <a:pPr>
              <a:buNone/>
            </a:pPr>
            <a:r>
              <a:rPr lang="en-US" dirty="0" smtClean="0"/>
              <a:t>We can rotate the entire coordinate system by multiplying it by a transformation matrix. The following matrices encode a rotation by angle theta around the specified axis.</a:t>
            </a:r>
          </a:p>
          <a:p>
            <a:pPr>
              <a:buNone/>
            </a:pPr>
            <a:endParaRPr lang="en-US" dirty="0" smtClean="0"/>
          </a:p>
          <a:p>
            <a:pPr>
              <a:buNone/>
            </a:pPr>
            <a:endParaRPr lang="en-US" dirty="0" smtClean="0"/>
          </a:p>
          <a:p>
            <a:pPr>
              <a:buNone/>
            </a:pPr>
            <a:endParaRPr lang="en-US" dirty="0" smtClean="0"/>
          </a:p>
          <a:p>
            <a:pPr>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762000" y="2438400"/>
            <a:ext cx="2946400" cy="36195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If we want to rotate a point </a:t>
            </a:r>
            <a:r>
              <a:rPr lang="en-US" i="1" dirty="0" err="1" smtClean="0"/>
              <a:t>p</a:t>
            </a:r>
            <a:r>
              <a:rPr lang="en-US" dirty="0" smtClean="0"/>
              <a:t> that is pointed to by</a:t>
            </a:r>
            <a:r>
              <a:rPr lang="en-US" dirty="0" smtClean="0"/>
              <a:t> the vector </a:t>
            </a:r>
            <a:r>
              <a:rPr lang="en-US" b="1" dirty="0" err="1" smtClean="0"/>
              <a:t>v</a:t>
            </a:r>
            <a:r>
              <a:rPr lang="en-US" dirty="0" smtClean="0"/>
              <a:t> </a:t>
            </a:r>
            <a:r>
              <a:rPr lang="en-US" dirty="0" smtClean="0"/>
              <a:t>around the </a:t>
            </a:r>
            <a:r>
              <a:rPr lang="en-US" dirty="0" err="1" smtClean="0"/>
              <a:t>z</a:t>
            </a:r>
            <a:r>
              <a:rPr lang="en-US" dirty="0" smtClean="0"/>
              <a:t> axis we move the </a:t>
            </a:r>
            <a:r>
              <a:rPr lang="en-US" b="1" dirty="0" err="1" smtClean="0"/>
              <a:t>x</a:t>
            </a:r>
            <a:r>
              <a:rPr lang="en-US" dirty="0" smtClean="0"/>
              <a:t> and </a:t>
            </a:r>
            <a:r>
              <a:rPr lang="en-US" b="1" dirty="0" err="1" smtClean="0"/>
              <a:t>y</a:t>
            </a:r>
            <a:r>
              <a:rPr lang="en-US" dirty="0" smtClean="0"/>
              <a:t> basis vectors in a proportional circular motion.</a:t>
            </a:r>
          </a:p>
          <a:p>
            <a:pPr>
              <a:buNone/>
            </a:pPr>
            <a:endParaRPr lang="en-US" dirty="0" smtClean="0"/>
          </a:p>
          <a:p>
            <a:pPr>
              <a:buNone/>
            </a:pPr>
            <a:r>
              <a:rPr lang="en-US" dirty="0" smtClean="0"/>
              <a:t>Now we can refer to </a:t>
            </a:r>
            <a:r>
              <a:rPr lang="en-US" i="1" dirty="0" err="1" smtClean="0"/>
              <a:t>p</a:t>
            </a:r>
            <a:r>
              <a:rPr lang="en-US" dirty="0" smtClean="0"/>
              <a:t> by this new rotated coordinate system simply by multiplying the vector </a:t>
            </a:r>
            <a:r>
              <a:rPr lang="en-US" b="1" dirty="0" err="1" smtClean="0"/>
              <a:t>v</a:t>
            </a:r>
            <a:r>
              <a:rPr lang="en-US" dirty="0" smtClean="0"/>
              <a:t> by this matrix. This returns a new vector, </a:t>
            </a:r>
            <a:r>
              <a:rPr lang="en-US" b="1" dirty="0" err="1" smtClean="0"/>
              <a:t>u</a:t>
            </a:r>
            <a:r>
              <a:rPr lang="en-US" dirty="0" smtClean="0"/>
              <a:t>.</a:t>
            </a:r>
          </a:p>
          <a:p>
            <a:pPr>
              <a:buNone/>
            </a:pPr>
            <a:endParaRPr lang="en-US" dirty="0" smtClean="0"/>
          </a:p>
          <a:p>
            <a:pPr>
              <a:buNone/>
            </a:pPr>
            <a:r>
              <a:rPr lang="en-US" b="1" dirty="0" err="1" smtClean="0"/>
              <a:t>u</a:t>
            </a:r>
            <a:r>
              <a:rPr lang="en-US" dirty="0" smtClean="0"/>
              <a:t> points to the same location that </a:t>
            </a:r>
            <a:r>
              <a:rPr lang="en-US" b="1" dirty="0" err="1" smtClean="0"/>
              <a:t>v</a:t>
            </a:r>
            <a:r>
              <a:rPr lang="en-US" dirty="0" smtClean="0"/>
              <a:t> points to, that is, </a:t>
            </a:r>
            <a:r>
              <a:rPr lang="en-US" i="1" dirty="0" err="1" smtClean="0"/>
              <a:t>p</a:t>
            </a:r>
            <a:r>
              <a:rPr lang="en-US" dirty="0" smtClean="0"/>
              <a:t>. Now if we use </a:t>
            </a:r>
            <a:r>
              <a:rPr lang="en-US" b="1" dirty="0" err="1" smtClean="0"/>
              <a:t>u</a:t>
            </a:r>
            <a:r>
              <a:rPr lang="en-US" dirty="0" smtClean="0"/>
              <a:t> in our original coordinate system (by multiplying </a:t>
            </a:r>
            <a:r>
              <a:rPr lang="en-US" b="1" dirty="0" err="1" smtClean="0"/>
              <a:t>u</a:t>
            </a:r>
            <a:r>
              <a:rPr lang="en-US" dirty="0" smtClean="0"/>
              <a:t> by our original matrix) we have in effect rotated the point </a:t>
            </a:r>
            <a:r>
              <a:rPr lang="en-US" i="1" dirty="0" err="1" smtClean="0"/>
              <a:t>p</a:t>
            </a:r>
            <a:r>
              <a:rPr lang="en-US" dirty="0" smtClean="0"/>
              <a:t>. </a:t>
            </a:r>
          </a:p>
          <a:p>
            <a:pPr>
              <a:buNone/>
            </a:pPr>
            <a:endParaRPr lang="en-US" dirty="0" smtClean="0"/>
          </a:p>
          <a:p>
            <a:pPr>
              <a:buNone/>
            </a:pPr>
            <a:r>
              <a:rPr lang="en-US" dirty="0" smtClean="0"/>
              <a:t>For example, to rotate the point </a:t>
            </a:r>
            <a:r>
              <a:rPr lang="en-US" i="1" dirty="0" err="1" smtClean="0"/>
              <a:t>p</a:t>
            </a:r>
            <a:r>
              <a:rPr lang="en-US" dirty="0" smtClean="0"/>
              <a:t>=(2,2,0) 45° around the z-axis:</a:t>
            </a:r>
          </a:p>
          <a:p>
            <a:pPr>
              <a:buNone/>
            </a:pPr>
            <a:endParaRPr lang="en-US" dirty="0" smtClean="0"/>
          </a:p>
          <a:p>
            <a:pPr>
              <a:buNone/>
            </a:pPr>
            <a:r>
              <a:rPr lang="en-US" b="1" dirty="0" smtClean="0"/>
              <a:t>I</a:t>
            </a:r>
            <a:r>
              <a:rPr lang="en-US" dirty="0" smtClean="0"/>
              <a:t> = (1 0 0 ; 0 1 0 ; 0 0 1) and </a:t>
            </a:r>
            <a:r>
              <a:rPr lang="en-US" b="1" dirty="0" smtClean="0"/>
              <a:t>R</a:t>
            </a:r>
            <a:r>
              <a:rPr lang="en-US" dirty="0" smtClean="0"/>
              <a:t> = (.707 -.707 0 ; .707 .707 0; 0 0 1)</a:t>
            </a:r>
          </a:p>
          <a:p>
            <a:pPr>
              <a:buNone/>
            </a:pPr>
            <a:r>
              <a:rPr lang="en-US" b="1" dirty="0" err="1" smtClean="0"/>
              <a:t>v</a:t>
            </a:r>
            <a:r>
              <a:rPr lang="en-US" dirty="0" smtClean="0"/>
              <a:t> = (2 ; 2 ; 0)</a:t>
            </a:r>
          </a:p>
          <a:p>
            <a:pPr>
              <a:buNone/>
            </a:pPr>
            <a:r>
              <a:rPr lang="en-US" b="1" dirty="0" err="1" smtClean="0"/>
              <a:t>u</a:t>
            </a:r>
            <a:r>
              <a:rPr lang="en-US" dirty="0" smtClean="0"/>
              <a:t> = (</a:t>
            </a:r>
            <a:r>
              <a:rPr lang="en-US" b="1" dirty="0" err="1" smtClean="0"/>
              <a:t>Rv</a:t>
            </a:r>
            <a:r>
              <a:rPr lang="en-US" dirty="0" smtClean="0"/>
              <a:t>) = (2 * .707 + 2 * -.707 + 0 ; 2 * .707 + 2 * .707 + 0 ; 2 * 0 + 2 * 0 + 0 * 1)</a:t>
            </a:r>
          </a:p>
          <a:p>
            <a:pPr>
              <a:buNone/>
            </a:pPr>
            <a:r>
              <a:rPr lang="en-US" dirty="0" smtClean="0"/>
              <a:t>	= (0 ; 2.828 ; 0)</a:t>
            </a:r>
          </a:p>
          <a:p>
            <a:pPr>
              <a:buNone/>
            </a:pPr>
            <a:endParaRPr lang="en-US" dirty="0" smtClean="0"/>
          </a:p>
          <a:p>
            <a:pPr>
              <a:buNone/>
            </a:pPr>
            <a:r>
              <a:rPr lang="en-US" dirty="0" smtClean="0"/>
              <a:t>And (</a:t>
            </a:r>
            <a:r>
              <a:rPr lang="en-US" b="1" dirty="0" err="1" smtClean="0"/>
              <a:t>Iu</a:t>
            </a:r>
            <a:r>
              <a:rPr lang="en-US" dirty="0" smtClean="0"/>
              <a:t>) = (0 ; 2.828 ; 0) which points to our new rotated location.</a:t>
            </a:r>
          </a:p>
          <a:p>
            <a:pPr>
              <a:buNone/>
            </a:pPr>
            <a:r>
              <a:rPr lang="en-US"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Affine transformation</a:t>
            </a:r>
            <a:endParaRPr lang="en-US" dirty="0"/>
          </a:p>
        </p:txBody>
      </p:sp>
      <p:sp>
        <p:nvSpPr>
          <p:cNvPr id="3" name="Content Placeholder 2"/>
          <p:cNvSpPr>
            <a:spLocks noGrp="1"/>
          </p:cNvSpPr>
          <p:nvPr>
            <p:ph idx="1"/>
          </p:nvPr>
        </p:nvSpPr>
        <p:spPr/>
        <p:txBody>
          <a:bodyPr/>
          <a:lstStyle/>
          <a:p>
            <a:pPr>
              <a:buNone/>
            </a:pPr>
            <a:r>
              <a:rPr lang="en-US" dirty="0" smtClean="0"/>
              <a:t>To simultaneously rotate and translate a point in 3D we need the extra information in the 4x4 affine transformation matrix, where the 4</a:t>
            </a:r>
            <a:r>
              <a:rPr lang="en-US" baseline="30000" dirty="0" smtClean="0"/>
              <a:t>th</a:t>
            </a:r>
            <a:r>
              <a:rPr lang="en-US" dirty="0" smtClean="0"/>
              <a:t> column represents the translation. </a:t>
            </a:r>
          </a:p>
          <a:p>
            <a:pPr>
              <a:buNone/>
            </a:pPr>
            <a:endParaRPr lang="en-US" dirty="0" smtClean="0"/>
          </a:p>
          <a:p>
            <a:pPr>
              <a:buNone/>
            </a:pPr>
            <a:r>
              <a:rPr lang="en-US" dirty="0" smtClean="0"/>
              <a:t>We also need to refer to points in homogeneous coordinates. In matrix algebra you don’t ever refer to points per se, you refer to vectors, and vectors only have an orientation and a magnitude– they don’t have a location. The 4</a:t>
            </a:r>
            <a:r>
              <a:rPr lang="en-US" baseline="30000" dirty="0" smtClean="0"/>
              <a:t>th</a:t>
            </a:r>
            <a:r>
              <a:rPr lang="en-US" dirty="0" smtClean="0"/>
              <a:t> component of an homogeneous vector indicates whether or not we are thinking of it as a point or not. In general, we use the </a:t>
            </a:r>
            <a:r>
              <a:rPr lang="en-US" dirty="0" err="1" smtClean="0"/>
              <a:t>modelview</a:t>
            </a:r>
            <a:r>
              <a:rPr lang="en-US" dirty="0" smtClean="0"/>
              <a:t> to transform points in space, and so in most cases the 4</a:t>
            </a:r>
            <a:r>
              <a:rPr lang="en-US" baseline="30000" dirty="0" smtClean="0"/>
              <a:t>th</a:t>
            </a:r>
            <a:r>
              <a:rPr lang="en-US" dirty="0" smtClean="0"/>
              <a:t> component is 1.</a:t>
            </a:r>
          </a:p>
          <a:p>
            <a:pPr>
              <a:buNone/>
            </a:pPr>
            <a:r>
              <a:rPr lang="en-US" dirty="0" smtClean="0"/>
              <a:t> </a:t>
            </a:r>
          </a:p>
          <a:p>
            <a:pPr>
              <a:buNone/>
            </a:pPr>
            <a:r>
              <a:rPr lang="en-US" dirty="0" smtClean="0"/>
              <a:t>Homogeneous coordinates are ubiquitous in computer graphics because they solve the problem of representing a translation and projection as a matrix operation.</a:t>
            </a:r>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Homogeneous Coordinates</a:t>
            </a:r>
            <a:endParaRPr lang="en-US" dirty="0"/>
          </a:p>
        </p:txBody>
      </p:sp>
      <p:sp>
        <p:nvSpPr>
          <p:cNvPr id="3" name="Content Placeholder 2"/>
          <p:cNvSpPr>
            <a:spLocks noGrp="1"/>
          </p:cNvSpPr>
          <p:nvPr>
            <p:ph idx="1"/>
          </p:nvPr>
        </p:nvSpPr>
        <p:spPr/>
        <p:txBody>
          <a:bodyPr/>
          <a:lstStyle/>
          <a:p>
            <a:pPr>
              <a:buNone/>
            </a:pPr>
            <a:r>
              <a:rPr lang="en-US" dirty="0" smtClean="0"/>
              <a:t>A 3D point in homogeneous coordinates looks like this has four elements, </a:t>
            </a:r>
            <a:r>
              <a:rPr lang="en-US" dirty="0" err="1" smtClean="0"/>
              <a:t>x</a:t>
            </a:r>
            <a:r>
              <a:rPr lang="en-US" dirty="0" smtClean="0"/>
              <a:t>, </a:t>
            </a:r>
            <a:r>
              <a:rPr lang="en-US" dirty="0" err="1" smtClean="0"/>
              <a:t>y</a:t>
            </a:r>
            <a:r>
              <a:rPr lang="en-US" dirty="0" smtClean="0"/>
              <a:t>, </a:t>
            </a:r>
            <a:r>
              <a:rPr lang="en-US" dirty="0" err="1" smtClean="0"/>
              <a:t>z</a:t>
            </a:r>
            <a:r>
              <a:rPr lang="en-US" dirty="0" smtClean="0"/>
              <a:t>, and </a:t>
            </a:r>
            <a:r>
              <a:rPr lang="en-US" dirty="0" err="1" smtClean="0"/>
              <a:t>w</a:t>
            </a:r>
            <a:r>
              <a:rPr lang="en-US" dirty="0" smtClean="0"/>
              <a:t>.</a:t>
            </a:r>
          </a:p>
          <a:p>
            <a:pPr>
              <a:buNone/>
            </a:pPr>
            <a:endParaRPr lang="en-US" dirty="0" smtClean="0"/>
          </a:p>
          <a:p>
            <a:pPr>
              <a:buNone/>
            </a:pPr>
            <a:r>
              <a:rPr lang="en-US" dirty="0" smtClean="0"/>
              <a:t>To map a point (</a:t>
            </a:r>
            <a:r>
              <a:rPr lang="en-US" dirty="0" err="1" smtClean="0"/>
              <a:t>x</a:t>
            </a:r>
            <a:r>
              <a:rPr lang="en-US" dirty="0" smtClean="0"/>
              <a:t>, </a:t>
            </a:r>
            <a:r>
              <a:rPr lang="en-US" dirty="0" err="1" smtClean="0"/>
              <a:t>y</a:t>
            </a:r>
            <a:r>
              <a:rPr lang="en-US" dirty="0" smtClean="0"/>
              <a:t>, </a:t>
            </a:r>
            <a:r>
              <a:rPr lang="en-US" dirty="0" err="1" smtClean="0"/>
              <a:t>z</a:t>
            </a:r>
            <a:r>
              <a:rPr lang="en-US" dirty="0" smtClean="0"/>
              <a:t>, </a:t>
            </a:r>
            <a:r>
              <a:rPr lang="en-US" dirty="0" err="1" smtClean="0"/>
              <a:t>w</a:t>
            </a:r>
            <a:r>
              <a:rPr lang="en-US" dirty="0" smtClean="0"/>
              <a:t>) in homogeneous coordinates back to normal Euclidian coordinates we divide each component by </a:t>
            </a:r>
            <a:r>
              <a:rPr lang="en-US" dirty="0" err="1" smtClean="0"/>
              <a:t>w</a:t>
            </a:r>
            <a:r>
              <a:rPr lang="en-US" dirty="0" smtClean="0"/>
              <a:t>:</a:t>
            </a:r>
          </a:p>
          <a:p>
            <a:pPr>
              <a:buNone/>
            </a:pPr>
            <a:endParaRPr lang="en-US" dirty="0" smtClean="0"/>
          </a:p>
          <a:p>
            <a:pPr>
              <a:buNone/>
            </a:pPr>
            <a:r>
              <a:rPr lang="en-US" dirty="0" smtClean="0"/>
              <a:t>(</a:t>
            </a:r>
            <a:r>
              <a:rPr lang="en-US" dirty="0" err="1" smtClean="0"/>
              <a:t>x</a:t>
            </a:r>
            <a:r>
              <a:rPr lang="en-US" dirty="0" smtClean="0"/>
              <a:t>’, </a:t>
            </a:r>
            <a:r>
              <a:rPr lang="en-US" dirty="0" err="1" smtClean="0"/>
              <a:t>y</a:t>
            </a:r>
            <a:r>
              <a:rPr lang="en-US" dirty="0" smtClean="0"/>
              <a:t>’, </a:t>
            </a:r>
            <a:r>
              <a:rPr lang="en-US" dirty="0" err="1" smtClean="0"/>
              <a:t>z</a:t>
            </a:r>
            <a:r>
              <a:rPr lang="en-US" dirty="0" smtClean="0"/>
              <a:t>’) = (</a:t>
            </a:r>
            <a:r>
              <a:rPr lang="en-US" dirty="0" err="1" smtClean="0"/>
              <a:t>x/w</a:t>
            </a:r>
            <a:r>
              <a:rPr lang="en-US" dirty="0" smtClean="0"/>
              <a:t>, </a:t>
            </a:r>
            <a:r>
              <a:rPr lang="en-US" dirty="0" err="1" smtClean="0"/>
              <a:t>y/w</a:t>
            </a:r>
            <a:r>
              <a:rPr lang="en-US" dirty="0" smtClean="0"/>
              <a:t>, </a:t>
            </a:r>
            <a:r>
              <a:rPr lang="en-US" dirty="0" err="1" smtClean="0"/>
              <a:t>z/w</a:t>
            </a:r>
            <a:r>
              <a:rPr lang="en-US" dirty="0" smtClean="0"/>
              <a:t>) = (</a:t>
            </a:r>
            <a:r>
              <a:rPr lang="en-US" dirty="0" err="1" smtClean="0"/>
              <a:t>x</a:t>
            </a:r>
            <a:r>
              <a:rPr lang="en-US" dirty="0" smtClean="0"/>
              <a:t>, </a:t>
            </a:r>
            <a:r>
              <a:rPr lang="en-US" dirty="0" err="1" smtClean="0"/>
              <a:t>y</a:t>
            </a:r>
            <a:r>
              <a:rPr lang="en-US" dirty="0" smtClean="0"/>
              <a:t>, </a:t>
            </a:r>
            <a:r>
              <a:rPr lang="en-US" dirty="0" err="1" smtClean="0"/>
              <a:t>z</a:t>
            </a:r>
            <a:r>
              <a:rPr lang="en-US" dirty="0" smtClean="0"/>
              <a:t>, </a:t>
            </a:r>
            <a:r>
              <a:rPr lang="en-US" dirty="0" err="1" smtClean="0"/>
              <a:t>w</a:t>
            </a:r>
            <a:r>
              <a:rPr lang="en-US" dirty="0" smtClean="0"/>
              <a:t>)</a:t>
            </a:r>
          </a:p>
          <a:p>
            <a:pPr>
              <a:buNone/>
            </a:pPr>
            <a:endParaRPr lang="en-US" dirty="0" smtClean="0"/>
          </a:p>
          <a:p>
            <a:pPr>
              <a:buNone/>
            </a:pPr>
            <a:r>
              <a:rPr lang="en-US" dirty="0" smtClean="0"/>
              <a:t>The idea is that anything along a line with the gradient defined by </a:t>
            </a:r>
            <a:r>
              <a:rPr lang="en-US" dirty="0" err="1" smtClean="0"/>
              <a:t>x</a:t>
            </a:r>
            <a:r>
              <a:rPr lang="en-US" dirty="0" smtClean="0"/>
              <a:t>, </a:t>
            </a:r>
            <a:r>
              <a:rPr lang="en-US" dirty="0" err="1" smtClean="0"/>
              <a:t>y</a:t>
            </a:r>
            <a:r>
              <a:rPr lang="en-US" dirty="0" smtClean="0"/>
              <a:t>, and </a:t>
            </a:r>
            <a:r>
              <a:rPr lang="en-US" dirty="0" err="1" smtClean="0"/>
              <a:t>z</a:t>
            </a:r>
            <a:r>
              <a:rPr lang="en-US" dirty="0" smtClean="0"/>
              <a:t> will be projected onto the same point on a specified plane, </a:t>
            </a:r>
            <a:r>
              <a:rPr lang="en-US" dirty="0" err="1" smtClean="0"/>
              <a:t>w</a:t>
            </a:r>
            <a:r>
              <a:rPr lang="en-US" dirty="0" smtClean="0"/>
              <a:t> = 1.</a:t>
            </a:r>
          </a:p>
          <a:p>
            <a:pPr>
              <a:buNone/>
            </a:pPr>
            <a:endParaRPr lang="en-US" dirty="0" smtClean="0"/>
          </a:p>
          <a:p>
            <a:pPr>
              <a:buNone/>
            </a:pPr>
            <a:r>
              <a:rPr lang="en-US" dirty="0" smtClean="0"/>
              <a:t>Thus, for instance, the following points are equivalent:</a:t>
            </a:r>
          </a:p>
          <a:p>
            <a:pPr>
              <a:buNone/>
            </a:pPr>
            <a:endParaRPr lang="en-US" dirty="0" smtClean="0"/>
          </a:p>
          <a:p>
            <a:pPr>
              <a:buNone/>
            </a:pPr>
            <a:r>
              <a:rPr lang="en-US" dirty="0" smtClean="0"/>
              <a:t>(5, -2, 3, .5) and (20, -8, 12, 2), since (</a:t>
            </a:r>
            <a:r>
              <a:rPr lang="en-US" dirty="0" err="1" smtClean="0"/>
              <a:t>x/w</a:t>
            </a:r>
            <a:r>
              <a:rPr lang="en-US" dirty="0" smtClean="0"/>
              <a:t>, </a:t>
            </a:r>
            <a:r>
              <a:rPr lang="en-US" dirty="0" err="1" smtClean="0"/>
              <a:t>y/w</a:t>
            </a:r>
            <a:r>
              <a:rPr lang="en-US" dirty="0" smtClean="0"/>
              <a:t>, </a:t>
            </a:r>
            <a:r>
              <a:rPr lang="en-US" dirty="0" err="1" smtClean="0"/>
              <a:t>z/w</a:t>
            </a:r>
            <a:r>
              <a:rPr lang="en-US" dirty="0" smtClean="0"/>
              <a:t>) both equal (10, -4, 6).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Modelview</a:t>
            </a:r>
            <a:endParaRPr lang="en-US" dirty="0"/>
          </a:p>
        </p:txBody>
      </p:sp>
      <p:sp>
        <p:nvSpPr>
          <p:cNvPr id="3" name="Content Placeholder 2"/>
          <p:cNvSpPr>
            <a:spLocks noGrp="1"/>
          </p:cNvSpPr>
          <p:nvPr>
            <p:ph idx="1"/>
          </p:nvPr>
        </p:nvSpPr>
        <p:spPr/>
        <p:txBody>
          <a:bodyPr/>
          <a:lstStyle/>
          <a:p>
            <a:pPr>
              <a:buNone/>
            </a:pPr>
            <a:r>
              <a:rPr lang="en-US" dirty="0" smtClean="0"/>
              <a:t>The </a:t>
            </a:r>
            <a:r>
              <a:rPr lang="en-US" dirty="0" err="1" smtClean="0"/>
              <a:t>modelview</a:t>
            </a:r>
            <a:r>
              <a:rPr lang="en-US" dirty="0" smtClean="0"/>
              <a:t> matrix is created by multiplying the model matrix (which encodes the location and orientation of the world coordinates) with the view matrix (which encodes the location and orientation of the camera) . </a:t>
            </a:r>
          </a:p>
          <a:p>
            <a:pPr>
              <a:buNone/>
            </a:pPr>
            <a:endParaRPr lang="en-US" dirty="0" smtClean="0"/>
          </a:p>
          <a:p>
            <a:pPr>
              <a:buNone/>
            </a:pPr>
            <a:r>
              <a:rPr lang="en-US" dirty="0" smtClean="0"/>
              <a:t>Example:</a:t>
            </a:r>
          </a:p>
          <a:p>
            <a:pPr>
              <a:buNone/>
            </a:pPr>
            <a:endParaRPr lang="en-US" dirty="0" smtClean="0"/>
          </a:p>
          <a:p>
            <a:pPr>
              <a:buNone/>
            </a:pPr>
            <a:r>
              <a:rPr lang="en-US" dirty="0" smtClean="0"/>
              <a:t>We use the standard basis for our world coordinates, and then translate it 10 units to the right.</a:t>
            </a:r>
          </a:p>
          <a:p>
            <a:pPr>
              <a:buNone/>
            </a:pPr>
            <a:endParaRPr lang="en-US" dirty="0" smtClean="0"/>
          </a:p>
          <a:p>
            <a:pPr>
              <a:buNone/>
            </a:pPr>
            <a:r>
              <a:rPr lang="en-US" dirty="0" smtClean="0"/>
              <a:t>We then move the camera 10 units away along the </a:t>
            </a:r>
            <a:r>
              <a:rPr lang="en-US" dirty="0" err="1" smtClean="0"/>
              <a:t>z</a:t>
            </a:r>
            <a:r>
              <a:rPr lang="en-US" dirty="0" smtClean="0"/>
              <a:t> axis and rotate it 45° to the right.</a:t>
            </a:r>
          </a:p>
          <a:p>
            <a:pPr>
              <a:buNone/>
            </a:pPr>
            <a:endParaRPr lang="en-US" dirty="0" smtClean="0"/>
          </a:p>
          <a:p>
            <a:pPr>
              <a:buNone/>
            </a:pPr>
            <a:r>
              <a:rPr lang="en-US" dirty="0" smtClean="0"/>
              <a:t>Question: what does the </a:t>
            </a:r>
            <a:r>
              <a:rPr lang="en-US" dirty="0" err="1" smtClean="0"/>
              <a:t>modelview</a:t>
            </a:r>
            <a:r>
              <a:rPr lang="en-US" dirty="0" smtClean="0"/>
              <a:t> matrix look like?</a:t>
            </a:r>
          </a:p>
          <a:p>
            <a:pPr>
              <a:buNone/>
            </a:pPr>
            <a:r>
              <a:rPr lang="en-US" dirty="0" smtClean="0"/>
              <a:t>Question: where does the point (5,5,2) appear in eye coordinates?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Modelview</a:t>
            </a:r>
            <a:endParaRPr lang="en-US" dirty="0"/>
          </a:p>
        </p:txBody>
      </p:sp>
      <p:sp>
        <p:nvSpPr>
          <p:cNvPr id="3" name="Content Placeholder 2"/>
          <p:cNvSpPr>
            <a:spLocks noGrp="1"/>
          </p:cNvSpPr>
          <p:nvPr>
            <p:ph idx="1"/>
          </p:nvPr>
        </p:nvSpPr>
        <p:spPr/>
        <p:txBody>
          <a:bodyPr/>
          <a:lstStyle/>
          <a:p>
            <a:pPr>
              <a:buNone/>
            </a:pPr>
            <a:r>
              <a:rPr lang="en-US" dirty="0" smtClean="0"/>
              <a:t>The standard basis </a:t>
            </a:r>
            <a:r>
              <a:rPr lang="en-US" b="1" dirty="0" smtClean="0"/>
              <a:t>A</a:t>
            </a:r>
            <a:r>
              <a:rPr lang="en-US" dirty="0" smtClean="0"/>
              <a:t> = ( 1 0 0 ; 0 1 0 ; 0 0 1 )</a:t>
            </a:r>
          </a:p>
          <a:p>
            <a:pPr>
              <a:buNone/>
            </a:pPr>
            <a:r>
              <a:rPr lang="en-US" dirty="0" smtClean="0"/>
              <a:t>The translation vector </a:t>
            </a:r>
            <a:r>
              <a:rPr lang="en-US" b="1" dirty="0" err="1" smtClean="0"/>
              <a:t>b</a:t>
            </a:r>
            <a:r>
              <a:rPr lang="en-US" dirty="0" smtClean="0"/>
              <a:t> = (</a:t>
            </a:r>
            <a:r>
              <a:rPr lang="en-US" dirty="0" smtClean="0"/>
              <a:t> 0 </a:t>
            </a:r>
            <a:r>
              <a:rPr lang="en-US" dirty="0" smtClean="0"/>
              <a:t>; 0 ;</a:t>
            </a:r>
            <a:r>
              <a:rPr lang="en-US" dirty="0" smtClean="0"/>
              <a:t> -10 </a:t>
            </a:r>
            <a:r>
              <a:rPr lang="en-US" dirty="0" smtClean="0"/>
              <a:t>)</a:t>
            </a:r>
          </a:p>
          <a:p>
            <a:pPr>
              <a:buNone/>
            </a:pPr>
            <a:endParaRPr lang="en-US" dirty="0" smtClean="0"/>
          </a:p>
          <a:p>
            <a:pPr>
              <a:buNone/>
            </a:pPr>
            <a:r>
              <a:rPr lang="en-US" dirty="0" smtClean="0"/>
              <a:t>so our model matrix </a:t>
            </a:r>
            <a:r>
              <a:rPr lang="en-US" b="1" dirty="0" smtClean="0"/>
              <a:t>M</a:t>
            </a:r>
            <a:r>
              <a:rPr lang="en-US" dirty="0" smtClean="0"/>
              <a:t> </a:t>
            </a:r>
            <a:r>
              <a:rPr lang="en-US" dirty="0" smtClean="0"/>
              <a:t>= ( 1 0 0</a:t>
            </a:r>
            <a:r>
              <a:rPr lang="en-US" dirty="0" smtClean="0"/>
              <a:t> 0 </a:t>
            </a:r>
            <a:r>
              <a:rPr lang="en-US" dirty="0" smtClean="0"/>
              <a:t>; 0 1 0 0 ; 0 0 0 1 ; 0 0</a:t>
            </a:r>
            <a:r>
              <a:rPr lang="en-US" dirty="0" smtClean="0"/>
              <a:t> -10 </a:t>
            </a:r>
            <a:r>
              <a:rPr lang="en-US" dirty="0" smtClean="0"/>
              <a:t>1 )</a:t>
            </a:r>
            <a:endParaRPr lang="en-US" dirty="0" smtClean="0"/>
          </a:p>
          <a:p>
            <a:pPr>
              <a:buNone/>
            </a:pPr>
            <a:endParaRPr lang="en-US" dirty="0" smtClean="0"/>
          </a:p>
          <a:p>
            <a:pPr>
              <a:buNone/>
            </a:pPr>
            <a:r>
              <a:rPr lang="en-US" dirty="0" smtClean="0"/>
              <a:t>T</a:t>
            </a:r>
            <a:r>
              <a:rPr lang="en-US" dirty="0" smtClean="0"/>
              <a:t>hen we can update the </a:t>
            </a:r>
            <a:r>
              <a:rPr lang="en-US" b="1" dirty="0" smtClean="0"/>
              <a:t>M</a:t>
            </a:r>
            <a:r>
              <a:rPr lang="en-US" dirty="0" smtClean="0"/>
              <a:t> by multiplying by a rotation matrix:</a:t>
            </a:r>
            <a:endParaRPr lang="en-US" dirty="0" smtClean="0"/>
          </a:p>
          <a:p>
            <a:pPr>
              <a:buNone/>
            </a:pPr>
            <a:r>
              <a:rPr lang="en-US" dirty="0" smtClean="0"/>
              <a:t>The </a:t>
            </a:r>
            <a:r>
              <a:rPr lang="en-US" dirty="0" smtClean="0"/>
              <a:t>45° rotated basis on the </a:t>
            </a:r>
            <a:r>
              <a:rPr lang="en-US" dirty="0" err="1" smtClean="0"/>
              <a:t>z</a:t>
            </a:r>
            <a:r>
              <a:rPr lang="en-US" dirty="0" smtClean="0"/>
              <a:t> axis</a:t>
            </a:r>
            <a:r>
              <a:rPr lang="en-US" dirty="0" smtClean="0"/>
              <a:t> </a:t>
            </a:r>
          </a:p>
          <a:p>
            <a:pPr>
              <a:buNone/>
            </a:pPr>
            <a:r>
              <a:rPr lang="en-US" b="1" dirty="0" smtClean="0"/>
              <a:t>	</a:t>
            </a:r>
            <a:r>
              <a:rPr lang="en-US" b="1" dirty="0" err="1" smtClean="0"/>
              <a:t>R</a:t>
            </a:r>
            <a:r>
              <a:rPr lang="en-US" b="1" baseline="-25000" dirty="0" err="1" smtClean="0"/>
              <a:t>z</a:t>
            </a:r>
            <a:r>
              <a:rPr lang="en-US" dirty="0" smtClean="0"/>
              <a:t> </a:t>
            </a:r>
            <a:r>
              <a:rPr lang="en-US" dirty="0" smtClean="0"/>
              <a:t>= (.707 -.707 </a:t>
            </a:r>
            <a:r>
              <a:rPr lang="en-US" dirty="0" smtClean="0"/>
              <a:t>0 0 </a:t>
            </a:r>
            <a:r>
              <a:rPr lang="en-US" dirty="0" smtClean="0"/>
              <a:t>; .707 .707 </a:t>
            </a:r>
            <a:r>
              <a:rPr lang="en-US" dirty="0" smtClean="0"/>
              <a:t>0 0; </a:t>
            </a:r>
            <a:r>
              <a:rPr lang="en-US" dirty="0" smtClean="0"/>
              <a:t>0 0 </a:t>
            </a:r>
            <a:r>
              <a:rPr lang="en-US" dirty="0" smtClean="0"/>
              <a:t>1 1; 0 0 0 1) </a:t>
            </a:r>
          </a:p>
          <a:p>
            <a:pPr>
              <a:buNone/>
            </a:pPr>
            <a:endParaRPr lang="en-US" dirty="0" smtClean="0"/>
          </a:p>
          <a:p>
            <a:pPr>
              <a:buNone/>
            </a:pPr>
            <a:r>
              <a:rPr lang="en-US" dirty="0" smtClean="0"/>
              <a:t>so our</a:t>
            </a:r>
            <a:r>
              <a:rPr lang="en-US" dirty="0" smtClean="0"/>
              <a:t> </a:t>
            </a:r>
            <a:r>
              <a:rPr lang="en-US" dirty="0" err="1" smtClean="0"/>
              <a:t>modelview</a:t>
            </a:r>
            <a:r>
              <a:rPr lang="en-US" dirty="0" smtClean="0"/>
              <a:t> </a:t>
            </a:r>
            <a:r>
              <a:rPr lang="en-US" dirty="0" smtClean="0"/>
              <a:t>matrix</a:t>
            </a:r>
            <a:r>
              <a:rPr lang="en-US" dirty="0" smtClean="0"/>
              <a:t> </a:t>
            </a:r>
          </a:p>
          <a:p>
            <a:pPr>
              <a:buNone/>
            </a:pPr>
            <a:r>
              <a:rPr lang="en-US" b="1" dirty="0" smtClean="0"/>
              <a:t>	</a:t>
            </a:r>
            <a:r>
              <a:rPr lang="en-US" b="1" dirty="0" smtClean="0"/>
              <a:t>M</a:t>
            </a:r>
            <a:r>
              <a:rPr lang="en-US" dirty="0" smtClean="0"/>
              <a:t> </a:t>
            </a:r>
            <a:r>
              <a:rPr lang="en-US" dirty="0" smtClean="0"/>
              <a:t>= (.707 -.707 0 0 ; .707 .707 0 0 ; 0 </a:t>
            </a:r>
            <a:r>
              <a:rPr lang="en-US" dirty="0" smtClean="0"/>
              <a:t>0 1 0  </a:t>
            </a:r>
            <a:r>
              <a:rPr lang="en-US" dirty="0" smtClean="0"/>
              <a:t>; 0 0</a:t>
            </a:r>
            <a:r>
              <a:rPr lang="en-US" dirty="0" smtClean="0"/>
              <a:t> -10 </a:t>
            </a:r>
            <a:r>
              <a:rPr lang="en-US" dirty="0" smtClean="0"/>
              <a:t>1)</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Real-time Graphics</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endParaRPr lang="en-US" dirty="0" smtClean="0"/>
          </a:p>
          <a:p>
            <a:pPr>
              <a:buNone/>
            </a:pPr>
            <a:r>
              <a:rPr lang="en-US" dirty="0" smtClean="0"/>
              <a:t/>
            </a:r>
            <a:br>
              <a:rPr lang="en-US" dirty="0" smtClean="0"/>
            </a:br>
            <a:endParaRPr lang="en-US" dirty="0"/>
          </a:p>
        </p:txBody>
      </p:sp>
      <p:pic>
        <p:nvPicPr>
          <p:cNvPr id="5" name="Picture 4" descr="MAT594CM_highlevelprogramming.png"/>
          <p:cNvPicPr>
            <a:picLocks noChangeAspect="1"/>
          </p:cNvPicPr>
          <p:nvPr/>
        </p:nvPicPr>
        <p:blipFill>
          <a:blip r:embed="rId2"/>
          <a:stretch>
            <a:fillRect/>
          </a:stretch>
        </p:blipFill>
        <p:spPr>
          <a:xfrm>
            <a:off x="1371600" y="1079870"/>
            <a:ext cx="6233292" cy="516853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Clip Coordinates</a:t>
            </a:r>
            <a:endParaRPr lang="en-US" dirty="0"/>
          </a:p>
        </p:txBody>
      </p:sp>
      <p:sp>
        <p:nvSpPr>
          <p:cNvPr id="3" name="Content Placeholder 2"/>
          <p:cNvSpPr>
            <a:spLocks noGrp="1"/>
          </p:cNvSpPr>
          <p:nvPr>
            <p:ph idx="1"/>
          </p:nvPr>
        </p:nvSpPr>
        <p:spPr/>
        <p:txBody>
          <a:bodyPr/>
          <a:lstStyle/>
          <a:p>
            <a:pPr>
              <a:buNone/>
            </a:pPr>
            <a:r>
              <a:rPr lang="en-US" dirty="0" smtClean="0"/>
              <a:t>The view frustum is defined from the point of view of the camera. </a:t>
            </a:r>
            <a:endParaRPr lang="en-US" dirty="0"/>
          </a:p>
        </p:txBody>
      </p:sp>
      <p:pic>
        <p:nvPicPr>
          <p:cNvPr id="4" name="Picture 3"/>
          <p:cNvPicPr>
            <a:picLocks noChangeAspect="1"/>
          </p:cNvPicPr>
          <p:nvPr/>
        </p:nvPicPr>
        <p:blipFill>
          <a:blip r:embed="rId2"/>
          <a:stretch>
            <a:fillRect/>
          </a:stretch>
        </p:blipFill>
        <p:spPr>
          <a:xfrm>
            <a:off x="990600" y="1447800"/>
            <a:ext cx="6676261" cy="48768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Clip Coordinates</a:t>
            </a:r>
            <a:endParaRPr lang="en-US" dirty="0"/>
          </a:p>
        </p:txBody>
      </p:sp>
      <p:sp>
        <p:nvSpPr>
          <p:cNvPr id="3" name="Content Placeholder 2"/>
          <p:cNvSpPr>
            <a:spLocks noGrp="1"/>
          </p:cNvSpPr>
          <p:nvPr>
            <p:ph idx="1"/>
          </p:nvPr>
        </p:nvSpPr>
        <p:spPr/>
        <p:txBody>
          <a:bodyPr/>
          <a:lstStyle/>
          <a:p>
            <a:pPr>
              <a:buNone/>
            </a:pPr>
            <a:r>
              <a:rPr lang="en-US" dirty="0" smtClean="0"/>
              <a:t>Defining the view frustum using a perspective transformation.</a:t>
            </a:r>
            <a:endParaRPr lang="en-US" dirty="0"/>
          </a:p>
        </p:txBody>
      </p:sp>
      <p:pic>
        <p:nvPicPr>
          <p:cNvPr id="4" name="Picture 3"/>
          <p:cNvPicPr>
            <a:picLocks noChangeAspect="1"/>
          </p:cNvPicPr>
          <p:nvPr/>
        </p:nvPicPr>
        <p:blipFill>
          <a:blip r:embed="rId2"/>
          <a:stretch>
            <a:fillRect/>
          </a:stretch>
        </p:blipFill>
        <p:spPr>
          <a:xfrm>
            <a:off x="853590" y="1446570"/>
            <a:ext cx="6960131" cy="49847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 Matrix</a:t>
            </a:r>
            <a:endParaRPr lang="en-US" dirty="0"/>
          </a:p>
        </p:txBody>
      </p:sp>
      <p:sp>
        <p:nvSpPr>
          <p:cNvPr id="3" name="Content Placeholder 2"/>
          <p:cNvSpPr>
            <a:spLocks noGrp="1"/>
          </p:cNvSpPr>
          <p:nvPr>
            <p:ph idx="1"/>
          </p:nvPr>
        </p:nvSpPr>
        <p:spPr/>
        <p:txBody>
          <a:bodyPr/>
          <a:lstStyle/>
          <a:p>
            <a:pPr>
              <a:buNone/>
            </a:pPr>
            <a:r>
              <a:rPr lang="en-US" dirty="0" smtClean="0"/>
              <a:t>The Projection Matrix defines how much of the world is seen by the camera. It encodes the following information:</a:t>
            </a:r>
          </a:p>
          <a:p>
            <a:pPr>
              <a:buNone/>
            </a:pPr>
            <a:endParaRPr lang="en-US" dirty="0" smtClean="0"/>
          </a:p>
          <a:p>
            <a:pPr>
              <a:buNone/>
            </a:pPr>
            <a:r>
              <a:rPr lang="en-US" dirty="0" smtClean="0"/>
              <a:t>The near plane and the far plane: The range of depth in the world that the camera can see. </a:t>
            </a:r>
          </a:p>
          <a:p>
            <a:pPr>
              <a:buNone/>
            </a:pPr>
            <a:endParaRPr lang="en-US" dirty="0" smtClean="0"/>
          </a:p>
          <a:p>
            <a:pPr>
              <a:buNone/>
            </a:pPr>
            <a:r>
              <a:rPr lang="en-US" dirty="0" smtClean="0"/>
              <a:t>The field of view angle that the camera sees in the </a:t>
            </a:r>
            <a:r>
              <a:rPr lang="en-US" dirty="0" err="1" smtClean="0"/>
              <a:t>y</a:t>
            </a:r>
            <a:r>
              <a:rPr lang="en-US" dirty="0" smtClean="0"/>
              <a:t> direction.</a:t>
            </a:r>
          </a:p>
          <a:p>
            <a:pPr>
              <a:buNone/>
            </a:pPr>
            <a:endParaRPr lang="en-US" dirty="0" smtClean="0"/>
          </a:p>
          <a:p>
            <a:pPr>
              <a:buNone/>
            </a:pPr>
            <a:r>
              <a:rPr lang="en-US" dirty="0" smtClean="0"/>
              <a:t>The aspect ratio of the screen which the world will be projected on.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 Matrix 2</a:t>
            </a:r>
            <a:endParaRPr lang="en-US" dirty="0"/>
          </a:p>
        </p:txBody>
      </p:sp>
      <p:sp>
        <p:nvSpPr>
          <p:cNvPr id="3" name="Content Placeholder 2"/>
          <p:cNvSpPr>
            <a:spLocks noGrp="1"/>
          </p:cNvSpPr>
          <p:nvPr>
            <p:ph idx="1"/>
          </p:nvPr>
        </p:nvSpPr>
        <p:spPr/>
        <p:txBody>
          <a:bodyPr/>
          <a:lstStyle/>
          <a:p>
            <a:pPr>
              <a:buNone/>
            </a:pPr>
            <a:r>
              <a:rPr lang="en-US" dirty="0" smtClean="0"/>
              <a:t>The near plane and far plane define the distance along the </a:t>
            </a:r>
            <a:r>
              <a:rPr lang="en-US" dirty="0" err="1" smtClean="0"/>
              <a:t>z</a:t>
            </a:r>
            <a:r>
              <a:rPr lang="en-US" dirty="0" smtClean="0"/>
              <a:t> axis from the camera origin. The near plane needs to be a distance &gt; 0 and the far plane needs to be &lt; infinity. Common values are .1 and 100, but it depends on how you decide to position things in the world. </a:t>
            </a:r>
          </a:p>
          <a:p>
            <a:pPr>
              <a:buNone/>
            </a:pPr>
            <a:endParaRPr lang="en-US" dirty="0" smtClean="0"/>
          </a:p>
          <a:p>
            <a:pPr>
              <a:buNone/>
            </a:pPr>
            <a:r>
              <a:rPr lang="en-US" dirty="0" smtClean="0"/>
              <a:t>The field of view, or</a:t>
            </a:r>
            <a:r>
              <a:rPr lang="en-US" dirty="0" smtClean="0"/>
              <a:t> “</a:t>
            </a:r>
            <a:r>
              <a:rPr lang="en-US" dirty="0" err="1" smtClean="0"/>
              <a:t>fovy</a:t>
            </a:r>
            <a:r>
              <a:rPr lang="en-US" dirty="0" smtClean="0"/>
              <a:t>”, </a:t>
            </a:r>
            <a:r>
              <a:rPr lang="en-US" dirty="0" smtClean="0"/>
              <a:t>defines the angle in </a:t>
            </a:r>
            <a:r>
              <a:rPr lang="en-US" dirty="0" smtClean="0"/>
              <a:t>the </a:t>
            </a:r>
            <a:r>
              <a:rPr lang="en-US" dirty="0" err="1" smtClean="0"/>
              <a:t>y</a:t>
            </a:r>
            <a:r>
              <a:rPr lang="en-US" dirty="0" smtClean="0"/>
              <a:t> direction </a:t>
            </a:r>
            <a:endParaRPr lang="en-US" dirty="0" smtClean="0"/>
          </a:p>
          <a:p>
            <a:pPr>
              <a:buNone/>
            </a:pPr>
            <a:endParaRPr lang="en-US" dirty="0" smtClean="0"/>
          </a:p>
          <a:p>
            <a:pPr>
              <a:buNone/>
            </a:pPr>
            <a:r>
              <a:rPr lang="en-US" dirty="0" smtClean="0"/>
              <a:t>The aspect ratio</a:t>
            </a:r>
            <a:r>
              <a:rPr lang="en-US" dirty="0" smtClean="0"/>
              <a:t> (width/height) of </a:t>
            </a:r>
            <a:r>
              <a:rPr lang="en-US" dirty="0" smtClean="0"/>
              <a:t>the screen bounds thus defines the clipping in the </a:t>
            </a:r>
            <a:r>
              <a:rPr lang="en-US" dirty="0" err="1" smtClean="0"/>
              <a:t>x</a:t>
            </a:r>
            <a:r>
              <a:rPr lang="en-US" dirty="0" smtClean="0"/>
              <a:t> axis.</a:t>
            </a:r>
          </a:p>
          <a:p>
            <a:pPr>
              <a:buNone/>
            </a:pPr>
            <a:endParaRPr lang="en-US" dirty="0" smtClean="0"/>
          </a:p>
          <a:p>
            <a:pPr>
              <a:buNone/>
            </a:pPr>
            <a:r>
              <a:rPr lang="en-US" dirty="0" smtClean="0"/>
              <a:t>These values are used to define the view “frustum”  in terms of 6 values, the left, right, top, bottom, near, and far bounds of the world.</a:t>
            </a:r>
          </a:p>
          <a:p>
            <a:pPr>
              <a:buNone/>
            </a:pPr>
            <a:endParaRPr lang="en-US" dirty="0" smtClean="0"/>
          </a:p>
          <a:p>
            <a:pPr>
              <a:buNone/>
            </a:pPr>
            <a:r>
              <a:rPr lang="en-US" dirty="0" smtClean="0"/>
              <a:t>The projection matrix transforms the view “frustum” into a unit cube.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 Matrix 3</a:t>
            </a:r>
            <a:endParaRPr lang="en-US" dirty="0"/>
          </a:p>
        </p:txBody>
      </p:sp>
      <p:sp>
        <p:nvSpPr>
          <p:cNvPr id="3" name="Content Placeholder 2"/>
          <p:cNvSpPr>
            <a:spLocks noGrp="1"/>
          </p:cNvSpPr>
          <p:nvPr>
            <p:ph idx="1"/>
          </p:nvPr>
        </p:nvSpPr>
        <p:spPr/>
        <p:txBody>
          <a:bodyPr/>
          <a:lstStyle/>
          <a:p>
            <a:pPr>
              <a:buNone/>
            </a:pPr>
            <a:r>
              <a:rPr lang="en-US" dirty="0" smtClean="0"/>
              <a:t>The actual Projection Matrix looks likes this:</a:t>
            </a:r>
          </a:p>
          <a:p>
            <a:pPr>
              <a:buNone/>
            </a:pPr>
            <a:endParaRPr lang="en-US" dirty="0" smtClean="0"/>
          </a:p>
          <a:p>
            <a:pPr>
              <a:buNone/>
            </a:pPr>
            <a:r>
              <a:rPr lang="en-US" dirty="0" smtClean="0"/>
              <a:t>( 2n / (</a:t>
            </a:r>
            <a:r>
              <a:rPr lang="en-US" dirty="0" err="1" smtClean="0"/>
              <a:t>r</a:t>
            </a:r>
            <a:r>
              <a:rPr lang="en-US" dirty="0" smtClean="0"/>
              <a:t> – </a:t>
            </a:r>
            <a:r>
              <a:rPr lang="en-US" dirty="0" err="1" smtClean="0"/>
              <a:t>l</a:t>
            </a:r>
            <a:r>
              <a:rPr lang="en-US" dirty="0" smtClean="0"/>
              <a:t>) , 0 ,</a:t>
            </a:r>
            <a:r>
              <a:rPr lang="en-US" dirty="0" smtClean="0"/>
              <a:t> 			-(</a:t>
            </a:r>
            <a:r>
              <a:rPr lang="en-US" dirty="0" err="1" smtClean="0"/>
              <a:t>r</a:t>
            </a:r>
            <a:r>
              <a:rPr lang="en-US" dirty="0" smtClean="0"/>
              <a:t> + </a:t>
            </a:r>
            <a:r>
              <a:rPr lang="en-US" dirty="0" err="1" smtClean="0"/>
              <a:t>l</a:t>
            </a:r>
            <a:r>
              <a:rPr lang="en-US" dirty="0" smtClean="0"/>
              <a:t>) / (</a:t>
            </a:r>
            <a:r>
              <a:rPr lang="en-US" dirty="0" err="1" smtClean="0"/>
              <a:t>r</a:t>
            </a:r>
            <a:r>
              <a:rPr lang="en-US" dirty="0" smtClean="0"/>
              <a:t> - </a:t>
            </a:r>
            <a:r>
              <a:rPr lang="en-US" dirty="0" err="1" smtClean="0"/>
              <a:t>l</a:t>
            </a:r>
            <a:r>
              <a:rPr lang="en-US" dirty="0" smtClean="0"/>
              <a:t>), 	0 				)</a:t>
            </a:r>
            <a:endParaRPr lang="en-US" dirty="0" smtClean="0"/>
          </a:p>
          <a:p>
            <a:pPr>
              <a:buNone/>
            </a:pPr>
            <a:r>
              <a:rPr lang="en-US" dirty="0" smtClean="0"/>
              <a:t>( 0                  2n / ( </a:t>
            </a:r>
            <a:r>
              <a:rPr lang="en-US" dirty="0" err="1" smtClean="0"/>
              <a:t>t</a:t>
            </a:r>
            <a:r>
              <a:rPr lang="en-US" dirty="0" smtClean="0"/>
              <a:t> - </a:t>
            </a:r>
            <a:r>
              <a:rPr lang="en-US" dirty="0" err="1" smtClean="0"/>
              <a:t>b</a:t>
            </a:r>
            <a:r>
              <a:rPr lang="en-US" dirty="0" smtClean="0"/>
              <a:t>) ,</a:t>
            </a:r>
            <a:r>
              <a:rPr lang="en-US" dirty="0" smtClean="0"/>
              <a:t> 	(</a:t>
            </a:r>
            <a:r>
              <a:rPr lang="en-US" dirty="0" err="1" smtClean="0"/>
              <a:t>t</a:t>
            </a:r>
            <a:r>
              <a:rPr lang="en-US" dirty="0" smtClean="0"/>
              <a:t> + </a:t>
            </a:r>
            <a:r>
              <a:rPr lang="en-US" dirty="0" err="1" smtClean="0"/>
              <a:t>b</a:t>
            </a:r>
            <a:r>
              <a:rPr lang="en-US" dirty="0" smtClean="0"/>
              <a:t>) / (</a:t>
            </a:r>
            <a:r>
              <a:rPr lang="en-US" dirty="0" err="1" smtClean="0"/>
              <a:t>t</a:t>
            </a:r>
            <a:r>
              <a:rPr lang="en-US" dirty="0" smtClean="0"/>
              <a:t> - </a:t>
            </a:r>
            <a:r>
              <a:rPr lang="en-US" dirty="0" err="1" smtClean="0"/>
              <a:t>b</a:t>
            </a:r>
            <a:r>
              <a:rPr lang="en-US" dirty="0" smtClean="0"/>
              <a:t>) ,</a:t>
            </a:r>
            <a:r>
              <a:rPr lang="en-US" dirty="0" smtClean="0"/>
              <a:t> 	0 				)</a:t>
            </a:r>
            <a:endParaRPr lang="en-US" dirty="0" smtClean="0"/>
          </a:p>
          <a:p>
            <a:pPr>
              <a:buNone/>
            </a:pPr>
            <a:r>
              <a:rPr lang="en-US" dirty="0" smtClean="0"/>
              <a:t>( 0                  0 ,                 </a:t>
            </a:r>
            <a:r>
              <a:rPr lang="en-US" dirty="0" smtClean="0"/>
              <a:t> 	(</a:t>
            </a:r>
            <a:r>
              <a:rPr lang="en-US" dirty="0" err="1" smtClean="0"/>
              <a:t>f</a:t>
            </a:r>
            <a:r>
              <a:rPr lang="en-US" dirty="0" smtClean="0"/>
              <a:t> + </a:t>
            </a:r>
            <a:r>
              <a:rPr lang="en-US" dirty="0" err="1" smtClean="0"/>
              <a:t>n</a:t>
            </a:r>
            <a:r>
              <a:rPr lang="en-US" dirty="0" smtClean="0"/>
              <a:t>) / (</a:t>
            </a:r>
            <a:r>
              <a:rPr lang="en-US" dirty="0" err="1" smtClean="0"/>
              <a:t>f</a:t>
            </a:r>
            <a:r>
              <a:rPr lang="en-US" dirty="0" smtClean="0"/>
              <a:t> - </a:t>
            </a:r>
            <a:r>
              <a:rPr lang="en-US" dirty="0" err="1" smtClean="0"/>
              <a:t>n</a:t>
            </a:r>
            <a:r>
              <a:rPr lang="en-US" dirty="0" smtClean="0"/>
              <a:t>) ,</a:t>
            </a:r>
            <a:r>
              <a:rPr lang="en-US" dirty="0" smtClean="0"/>
              <a:t> 	- </a:t>
            </a:r>
            <a:r>
              <a:rPr lang="en-US" dirty="0" smtClean="0"/>
              <a:t>(2fn) / ( </a:t>
            </a:r>
            <a:r>
              <a:rPr lang="en-US" dirty="0" err="1" smtClean="0"/>
              <a:t>f</a:t>
            </a:r>
            <a:r>
              <a:rPr lang="en-US" dirty="0" smtClean="0"/>
              <a:t> - </a:t>
            </a:r>
            <a:r>
              <a:rPr lang="en-US" dirty="0" err="1" smtClean="0"/>
              <a:t>n</a:t>
            </a:r>
            <a:r>
              <a:rPr lang="en-US" dirty="0" smtClean="0"/>
              <a:t>) 	)</a:t>
            </a:r>
            <a:endParaRPr lang="en-US" dirty="0" smtClean="0"/>
          </a:p>
          <a:p>
            <a:pPr>
              <a:buNone/>
            </a:pPr>
            <a:r>
              <a:rPr lang="en-US" dirty="0" smtClean="0"/>
              <a:t>( 0                  0 ,                  </a:t>
            </a:r>
            <a:r>
              <a:rPr lang="en-US" dirty="0" smtClean="0"/>
              <a:t> 	1</a:t>
            </a:r>
            <a:r>
              <a:rPr lang="en-US" dirty="0" smtClean="0"/>
              <a:t>,                      </a:t>
            </a:r>
            <a:r>
              <a:rPr lang="en-US" dirty="0" smtClean="0"/>
              <a:t> 	0 				)</a:t>
            </a:r>
            <a:endParaRPr lang="en-US" dirty="0" smtClean="0"/>
          </a:p>
          <a:p>
            <a:pPr>
              <a:buNone/>
            </a:pPr>
            <a:endParaRPr lang="en-US" dirty="0" smtClean="0"/>
          </a:p>
          <a:p>
            <a:pPr>
              <a:buNone/>
            </a:pPr>
            <a:r>
              <a:rPr lang="en-US" dirty="0" smtClean="0"/>
              <a:t>Where </a:t>
            </a:r>
            <a:r>
              <a:rPr lang="en-US" dirty="0" err="1" smtClean="0"/>
              <a:t>n</a:t>
            </a:r>
            <a:r>
              <a:rPr lang="en-US" dirty="0" smtClean="0"/>
              <a:t> and </a:t>
            </a:r>
            <a:r>
              <a:rPr lang="en-US" dirty="0" err="1" smtClean="0"/>
              <a:t>f</a:t>
            </a:r>
            <a:r>
              <a:rPr lang="en-US" dirty="0" smtClean="0"/>
              <a:t> are the near and far planes, </a:t>
            </a:r>
            <a:endParaRPr lang="en-US" dirty="0" smtClean="0"/>
          </a:p>
          <a:p>
            <a:pPr>
              <a:buNone/>
            </a:pPr>
            <a:r>
              <a:rPr lang="en-US" dirty="0" smtClean="0"/>
              <a:t>t</a:t>
            </a:r>
            <a:r>
              <a:rPr lang="en-US" dirty="0" smtClean="0"/>
              <a:t> </a:t>
            </a:r>
            <a:r>
              <a:rPr lang="en-US" dirty="0" smtClean="0"/>
              <a:t>and </a:t>
            </a:r>
            <a:r>
              <a:rPr lang="en-US" dirty="0" err="1" smtClean="0"/>
              <a:t>b</a:t>
            </a:r>
            <a:r>
              <a:rPr lang="en-US" dirty="0" smtClean="0"/>
              <a:t> are defined by the </a:t>
            </a:r>
            <a:r>
              <a:rPr lang="en-US" dirty="0" err="1" smtClean="0"/>
              <a:t>fovy</a:t>
            </a:r>
            <a:endParaRPr lang="en-US" dirty="0" smtClean="0"/>
          </a:p>
          <a:p>
            <a:pPr>
              <a:buNone/>
            </a:pPr>
            <a:r>
              <a:rPr lang="en-US" dirty="0" smtClean="0"/>
              <a:t>And </a:t>
            </a:r>
            <a:r>
              <a:rPr lang="en-US" dirty="0" err="1" smtClean="0"/>
              <a:t>l</a:t>
            </a:r>
            <a:r>
              <a:rPr lang="en-US" dirty="0" smtClean="0"/>
              <a:t> and </a:t>
            </a:r>
            <a:r>
              <a:rPr lang="en-US" dirty="0" err="1" smtClean="0"/>
              <a:t>r</a:t>
            </a:r>
            <a:r>
              <a:rPr lang="en-US" dirty="0" smtClean="0"/>
              <a:t> are further defined by the aspect </a:t>
            </a:r>
            <a:r>
              <a:rPr lang="en-US" dirty="0" smtClean="0"/>
              <a:t>ratio</a:t>
            </a:r>
          </a:p>
          <a:p>
            <a:pPr>
              <a:buNone/>
            </a:pPr>
            <a:endParaRPr lang="en-US" dirty="0" smtClean="0"/>
          </a:p>
          <a:p>
            <a:pPr>
              <a:buNone/>
            </a:pPr>
            <a:r>
              <a:rPr lang="en-US" dirty="0" smtClean="0"/>
              <a:t> </a:t>
            </a:r>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Transforming a vertex</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To transform our 3D point from object coordinates into 2D window coordinates we do the following operations:</a:t>
            </a:r>
          </a:p>
          <a:p>
            <a:pPr>
              <a:buNone/>
            </a:pPr>
            <a:endParaRPr lang="en-US" dirty="0" smtClean="0"/>
          </a:p>
          <a:p>
            <a:pPr>
              <a:buNone/>
            </a:pPr>
            <a:r>
              <a:rPr lang="en-US" dirty="0" smtClean="0"/>
              <a:t>Given a vertex </a:t>
            </a:r>
            <a:r>
              <a:rPr lang="en-US" b="1" dirty="0" err="1" smtClean="0"/>
              <a:t>v</a:t>
            </a:r>
            <a:r>
              <a:rPr lang="en-US" baseline="-25000" dirty="0" err="1" smtClean="0"/>
              <a:t>o</a:t>
            </a:r>
            <a:r>
              <a:rPr lang="en-US" dirty="0" smtClean="0"/>
              <a:t> in object coordinates (</a:t>
            </a:r>
            <a:r>
              <a:rPr lang="en-US" dirty="0" err="1" smtClean="0"/>
              <a:t>x</a:t>
            </a:r>
            <a:r>
              <a:rPr lang="en-US" baseline="-25000" dirty="0" err="1" smtClean="0">
                <a:sym typeface="Wingdings"/>
              </a:rPr>
              <a:t>o</a:t>
            </a:r>
            <a:r>
              <a:rPr lang="en-US" dirty="0" err="1" smtClean="0"/>
              <a:t>,y</a:t>
            </a:r>
            <a:r>
              <a:rPr lang="en-US" baseline="-25000" dirty="0" err="1" smtClean="0">
                <a:sym typeface="Wingdings"/>
              </a:rPr>
              <a:t>o</a:t>
            </a:r>
            <a:r>
              <a:rPr lang="en-US" dirty="0" err="1" smtClean="0"/>
              <a:t>,z</a:t>
            </a:r>
            <a:r>
              <a:rPr lang="en-US" baseline="-25000" dirty="0" err="1" smtClean="0">
                <a:sym typeface="Wingdings"/>
              </a:rPr>
              <a:t>o</a:t>
            </a:r>
            <a:r>
              <a:rPr lang="en-US" dirty="0" err="1" smtClean="0"/>
              <a:t>,w</a:t>
            </a:r>
            <a:r>
              <a:rPr lang="en-US" baseline="-25000" dirty="0" err="1" smtClean="0">
                <a:sym typeface="Wingdings"/>
              </a:rPr>
              <a:t>o</a:t>
            </a:r>
            <a:r>
              <a:rPr lang="en-US" dirty="0" smtClean="0">
                <a:sym typeface="Wingdings"/>
              </a:rPr>
              <a:t>), where </a:t>
            </a:r>
            <a:r>
              <a:rPr lang="en-US" dirty="0" err="1" smtClean="0"/>
              <a:t>w</a:t>
            </a:r>
            <a:r>
              <a:rPr lang="en-US" baseline="-25000" dirty="0" err="1" smtClean="0">
                <a:sym typeface="Wingdings"/>
              </a:rPr>
              <a:t>o</a:t>
            </a:r>
            <a:r>
              <a:rPr lang="en-US" baseline="-25000" dirty="0" smtClean="0">
                <a:sym typeface="Wingdings"/>
              </a:rPr>
              <a:t> </a:t>
            </a:r>
            <a:r>
              <a:rPr lang="en-US" dirty="0" smtClean="0">
                <a:sym typeface="Wingdings"/>
              </a:rPr>
              <a:t>is always 1. </a:t>
            </a:r>
            <a:endParaRPr lang="en-US" dirty="0" smtClean="0"/>
          </a:p>
          <a:p>
            <a:pPr>
              <a:buNone/>
            </a:pPr>
            <a:endParaRPr lang="en-US" dirty="0" smtClean="0"/>
          </a:p>
          <a:p>
            <a:pPr marL="457200" indent="-457200">
              <a:buNone/>
            </a:pPr>
            <a:r>
              <a:rPr lang="en-US" dirty="0" smtClean="0"/>
              <a:t>Put the object point into eye coordinates by multiplying it by the MODELVIEW matrix </a:t>
            </a:r>
            <a:r>
              <a:rPr lang="en-US" b="1" dirty="0" smtClean="0"/>
              <a:t>M</a:t>
            </a:r>
            <a:r>
              <a:rPr lang="en-US" dirty="0" smtClean="0"/>
              <a:t> </a:t>
            </a:r>
            <a:r>
              <a:rPr lang="en-US" dirty="0" smtClean="0"/>
              <a:t>(</a:t>
            </a:r>
            <a:r>
              <a:rPr lang="en-US" dirty="0" smtClean="0"/>
              <a:t>which concatenates the transformation from object coordinates </a:t>
            </a:r>
            <a:r>
              <a:rPr lang="en-US" dirty="0" err="1" smtClean="0">
                <a:sym typeface="Wingdings"/>
              </a:rPr>
              <a:t></a:t>
            </a:r>
            <a:r>
              <a:rPr lang="en-US" dirty="0" smtClean="0">
                <a:sym typeface="Wingdings"/>
              </a:rPr>
              <a:t> world coordinates </a:t>
            </a:r>
            <a:r>
              <a:rPr lang="en-US" dirty="0" err="1" smtClean="0">
                <a:sym typeface="Wingdings"/>
              </a:rPr>
              <a:t></a:t>
            </a:r>
            <a:r>
              <a:rPr lang="en-US" dirty="0" smtClean="0">
                <a:sym typeface="Wingdings"/>
              </a:rPr>
              <a:t> eye coordinates)</a:t>
            </a:r>
            <a:r>
              <a:rPr lang="en-US" dirty="0" smtClean="0">
                <a:sym typeface="Wingdings"/>
              </a:rPr>
              <a:t>…</a:t>
            </a:r>
          </a:p>
          <a:p>
            <a:pPr marL="457200" indent="-457200">
              <a:buNone/>
            </a:pPr>
            <a:r>
              <a:rPr lang="en-US" dirty="0" smtClean="0">
                <a:sym typeface="Wingdings"/>
              </a:rPr>
              <a:t>		</a:t>
            </a:r>
            <a:r>
              <a:rPr lang="en-US" b="1" dirty="0" err="1" smtClean="0">
                <a:sym typeface="Wingdings"/>
              </a:rPr>
              <a:t>v</a:t>
            </a:r>
            <a:r>
              <a:rPr lang="en-US" baseline="-25000" dirty="0" err="1" smtClean="0">
                <a:sym typeface="Wingdings"/>
              </a:rPr>
              <a:t>e</a:t>
            </a:r>
            <a:r>
              <a:rPr lang="en-US" dirty="0" smtClean="0">
                <a:sym typeface="Wingdings"/>
              </a:rPr>
              <a:t> </a:t>
            </a:r>
            <a:r>
              <a:rPr lang="en-US" dirty="0" smtClean="0">
                <a:sym typeface="Wingdings"/>
              </a:rPr>
              <a:t>= </a:t>
            </a:r>
            <a:r>
              <a:rPr lang="en-US" b="1" dirty="0" err="1" smtClean="0">
                <a:sym typeface="Wingdings"/>
              </a:rPr>
              <a:t>Mv</a:t>
            </a:r>
            <a:r>
              <a:rPr lang="en-US" baseline="-25000" dirty="0" err="1" smtClean="0">
                <a:sym typeface="Wingdings"/>
              </a:rPr>
              <a:t>o</a:t>
            </a:r>
            <a:endParaRPr lang="en-US" baseline="-25000" dirty="0" smtClean="0">
              <a:sym typeface="Wingdings"/>
            </a:endParaRPr>
          </a:p>
          <a:p>
            <a:pPr marL="457200" indent="-457200">
              <a:buNone/>
            </a:pPr>
            <a:endParaRPr lang="en-US" dirty="0" smtClean="0">
              <a:sym typeface="Wingdings"/>
            </a:endParaRPr>
          </a:p>
          <a:p>
            <a:pPr marL="457200" indent="-457200">
              <a:buNone/>
            </a:pPr>
            <a:r>
              <a:rPr lang="en-US" dirty="0" smtClean="0">
                <a:sym typeface="Wingdings"/>
              </a:rPr>
              <a:t>Put the vertex into clip coordinates by multiplying it by the PROJECTION matrix </a:t>
            </a:r>
            <a:r>
              <a:rPr lang="en-US" dirty="0" smtClean="0">
                <a:sym typeface="Wingdings"/>
              </a:rPr>
              <a:t>P</a:t>
            </a:r>
          </a:p>
          <a:p>
            <a:pPr marL="457200" indent="-457200">
              <a:buNone/>
            </a:pPr>
            <a:r>
              <a:rPr lang="en-US" dirty="0" smtClean="0">
                <a:sym typeface="Wingdings"/>
              </a:rPr>
              <a:t>		</a:t>
            </a:r>
            <a:r>
              <a:rPr lang="en-US" b="1" dirty="0" err="1" smtClean="0">
                <a:sym typeface="Wingdings"/>
              </a:rPr>
              <a:t>v</a:t>
            </a:r>
            <a:r>
              <a:rPr lang="en-US" baseline="-25000" dirty="0" err="1" smtClean="0">
                <a:sym typeface="Wingdings"/>
              </a:rPr>
              <a:t>c</a:t>
            </a:r>
            <a:r>
              <a:rPr lang="en-US" dirty="0" smtClean="0">
                <a:sym typeface="Wingdings"/>
              </a:rPr>
              <a:t> </a:t>
            </a:r>
            <a:r>
              <a:rPr lang="en-US" dirty="0" smtClean="0">
                <a:sym typeface="Wingdings"/>
              </a:rPr>
              <a:t>= </a:t>
            </a:r>
            <a:r>
              <a:rPr lang="en-US" b="1" dirty="0" err="1" smtClean="0">
                <a:sym typeface="Wingdings"/>
              </a:rPr>
              <a:t>Pv</a:t>
            </a:r>
            <a:r>
              <a:rPr lang="en-US" baseline="-25000" dirty="0" err="1" smtClean="0">
                <a:sym typeface="Wingdings"/>
              </a:rPr>
              <a:t>e</a:t>
            </a:r>
            <a:endParaRPr lang="en-US" baseline="-25000" dirty="0" smtClean="0">
              <a:sym typeface="Wingdings"/>
            </a:endParaRPr>
          </a:p>
          <a:p>
            <a:pPr marL="457200" indent="-457200">
              <a:buNone/>
            </a:pPr>
            <a:endParaRPr lang="en-US" dirty="0" smtClean="0">
              <a:sym typeface="Wingdings"/>
            </a:endParaRPr>
          </a:p>
          <a:p>
            <a:pPr marL="457200" indent="-457200">
              <a:buNone/>
            </a:pPr>
            <a:r>
              <a:rPr lang="en-US" dirty="0" smtClean="0">
                <a:sym typeface="Wingdings"/>
              </a:rPr>
              <a:t>Put the vertex into normalized device coordinates by dividing by the </a:t>
            </a:r>
            <a:r>
              <a:rPr lang="en-US" dirty="0" err="1" smtClean="0">
                <a:sym typeface="Wingdings"/>
              </a:rPr>
              <a:t>w</a:t>
            </a:r>
            <a:r>
              <a:rPr lang="en-US" baseline="-25000" dirty="0" err="1" smtClean="0">
                <a:sym typeface="Wingdings"/>
              </a:rPr>
              <a:t>c</a:t>
            </a:r>
            <a:r>
              <a:rPr lang="en-US" dirty="0" smtClean="0">
                <a:sym typeface="Wingdings"/>
              </a:rPr>
              <a:t> value of </a:t>
            </a:r>
            <a:r>
              <a:rPr lang="en-US" b="1" dirty="0" err="1" smtClean="0">
                <a:sym typeface="Wingdings"/>
              </a:rPr>
              <a:t>v</a:t>
            </a:r>
            <a:r>
              <a:rPr lang="en-US" baseline="-25000" dirty="0" err="1" smtClean="0">
                <a:sym typeface="Wingdings"/>
              </a:rPr>
              <a:t>c</a:t>
            </a:r>
            <a:r>
              <a:rPr lang="en-US" dirty="0" smtClean="0">
                <a:sym typeface="Wingdings"/>
              </a:rPr>
              <a:t>.</a:t>
            </a:r>
          </a:p>
          <a:p>
            <a:pPr marL="457200" indent="-457200">
              <a:buNone/>
            </a:pPr>
            <a:r>
              <a:rPr lang="en-US" dirty="0" smtClean="0">
                <a:sym typeface="Wingdings"/>
              </a:rPr>
              <a:t> </a:t>
            </a:r>
            <a:r>
              <a:rPr lang="en-US" dirty="0" smtClean="0">
                <a:sym typeface="Wingdings"/>
              </a:rPr>
              <a:t>		</a:t>
            </a:r>
            <a:r>
              <a:rPr lang="en-US" b="1" dirty="0" err="1" smtClean="0">
                <a:sym typeface="Wingdings"/>
              </a:rPr>
              <a:t>v</a:t>
            </a:r>
            <a:r>
              <a:rPr lang="en-US" baseline="-25000" dirty="0" err="1" smtClean="0">
                <a:sym typeface="Wingdings"/>
              </a:rPr>
              <a:t>d</a:t>
            </a:r>
            <a:r>
              <a:rPr lang="en-US" dirty="0" smtClean="0">
                <a:sym typeface="Wingdings"/>
              </a:rPr>
              <a:t> </a:t>
            </a:r>
            <a:r>
              <a:rPr lang="en-US" dirty="0" smtClean="0">
                <a:sym typeface="Wingdings"/>
              </a:rPr>
              <a:t>=  (</a:t>
            </a:r>
            <a:r>
              <a:rPr lang="en-US" dirty="0" err="1" smtClean="0">
                <a:sym typeface="Wingdings"/>
              </a:rPr>
              <a:t>x</a:t>
            </a:r>
            <a:r>
              <a:rPr lang="en-US" baseline="-25000" dirty="0" err="1" smtClean="0">
                <a:sym typeface="Wingdings"/>
              </a:rPr>
              <a:t>c</a:t>
            </a:r>
            <a:r>
              <a:rPr lang="en-US" dirty="0" smtClean="0">
                <a:sym typeface="Wingdings"/>
              </a:rPr>
              <a:t> / </a:t>
            </a:r>
            <a:r>
              <a:rPr lang="en-US" dirty="0" err="1" smtClean="0">
                <a:sym typeface="Wingdings"/>
              </a:rPr>
              <a:t>w</a:t>
            </a:r>
            <a:r>
              <a:rPr lang="en-US" baseline="-25000" dirty="0" err="1" smtClean="0">
                <a:sym typeface="Wingdings"/>
              </a:rPr>
              <a:t>c</a:t>
            </a:r>
            <a:r>
              <a:rPr lang="en-US" dirty="0" smtClean="0">
                <a:sym typeface="Wingdings"/>
              </a:rPr>
              <a:t>, </a:t>
            </a:r>
            <a:r>
              <a:rPr lang="en-US" dirty="0" err="1" smtClean="0">
                <a:sym typeface="Wingdings"/>
              </a:rPr>
              <a:t>y</a:t>
            </a:r>
            <a:r>
              <a:rPr lang="en-US" baseline="-25000" dirty="0" err="1" smtClean="0">
                <a:sym typeface="Wingdings"/>
              </a:rPr>
              <a:t>c</a:t>
            </a:r>
            <a:r>
              <a:rPr lang="en-US" dirty="0" smtClean="0">
                <a:sym typeface="Wingdings"/>
              </a:rPr>
              <a:t> / </a:t>
            </a:r>
            <a:r>
              <a:rPr lang="en-US" dirty="0" err="1" smtClean="0">
                <a:sym typeface="Wingdings"/>
              </a:rPr>
              <a:t>w</a:t>
            </a:r>
            <a:r>
              <a:rPr lang="en-US" baseline="-25000" dirty="0" err="1" smtClean="0">
                <a:sym typeface="Wingdings"/>
              </a:rPr>
              <a:t>c</a:t>
            </a:r>
            <a:r>
              <a:rPr lang="en-US" baseline="-25000" dirty="0" smtClean="0">
                <a:sym typeface="Wingdings"/>
              </a:rPr>
              <a:t>, </a:t>
            </a:r>
            <a:r>
              <a:rPr lang="en-US" dirty="0" err="1" smtClean="0">
                <a:sym typeface="Wingdings"/>
              </a:rPr>
              <a:t>z</a:t>
            </a:r>
            <a:r>
              <a:rPr lang="en-US" baseline="-25000" dirty="0" err="1" smtClean="0">
                <a:sym typeface="Wingdings"/>
              </a:rPr>
              <a:t>c</a:t>
            </a:r>
            <a:r>
              <a:rPr lang="en-US" dirty="0" smtClean="0">
                <a:sym typeface="Wingdings"/>
              </a:rPr>
              <a:t> / </a:t>
            </a:r>
            <a:r>
              <a:rPr lang="en-US" dirty="0" err="1" smtClean="0">
                <a:sym typeface="Wingdings"/>
              </a:rPr>
              <a:t>w</a:t>
            </a:r>
            <a:r>
              <a:rPr lang="en-US" baseline="-25000" dirty="0" err="1" smtClean="0">
                <a:sym typeface="Wingdings"/>
              </a:rPr>
              <a:t>c</a:t>
            </a:r>
            <a:r>
              <a:rPr lang="en-US" dirty="0" smtClean="0">
                <a:sym typeface="Wingdings"/>
              </a:rPr>
              <a:t>)</a:t>
            </a:r>
          </a:p>
          <a:p>
            <a:pPr marL="457200" indent="-457200">
              <a:buNone/>
            </a:pPr>
            <a:endParaRPr lang="en-US" dirty="0" smtClean="0">
              <a:sym typeface="Wingdings"/>
            </a:endParaRPr>
          </a:p>
          <a:p>
            <a:pPr marL="457200" indent="-457200">
              <a:buNone/>
            </a:pPr>
            <a:r>
              <a:rPr lang="en-US" dirty="0" smtClean="0">
                <a:sym typeface="Wingdings"/>
              </a:rPr>
              <a:t>Put the vertex into screen space by scaling </a:t>
            </a:r>
            <a:r>
              <a:rPr lang="en-US" dirty="0" err="1" smtClean="0">
                <a:sym typeface="Wingdings"/>
              </a:rPr>
              <a:t>x</a:t>
            </a:r>
            <a:r>
              <a:rPr lang="en-US" baseline="-25000" dirty="0" err="1" smtClean="0">
                <a:sym typeface="Wingdings"/>
              </a:rPr>
              <a:t>c</a:t>
            </a:r>
            <a:r>
              <a:rPr lang="en-US" dirty="0" smtClean="0">
                <a:sym typeface="Wingdings"/>
              </a:rPr>
              <a:t> and </a:t>
            </a:r>
            <a:r>
              <a:rPr lang="en-US" dirty="0" err="1" smtClean="0">
                <a:sym typeface="Wingdings"/>
              </a:rPr>
              <a:t>y</a:t>
            </a:r>
            <a:r>
              <a:rPr lang="en-US" baseline="-25000" dirty="0" err="1" smtClean="0">
                <a:sym typeface="Wingdings"/>
              </a:rPr>
              <a:t>c</a:t>
            </a:r>
            <a:r>
              <a:rPr lang="en-US" dirty="0" smtClean="0">
                <a:sym typeface="Wingdings"/>
              </a:rPr>
              <a:t> by the width and height of the screen. </a:t>
            </a:r>
          </a:p>
          <a:p>
            <a:pPr marL="457200" indent="-457200">
              <a:buNone/>
            </a:pPr>
            <a:r>
              <a:rPr lang="en-US" dirty="0" smtClean="0"/>
              <a:t>		</a:t>
            </a:r>
            <a:r>
              <a:rPr lang="en-US" b="1" dirty="0" err="1" smtClean="0">
                <a:sym typeface="Wingdings"/>
              </a:rPr>
              <a:t>v</a:t>
            </a:r>
            <a:r>
              <a:rPr lang="en-US" baseline="-25000" dirty="0" err="1" smtClean="0">
                <a:sym typeface="Wingdings"/>
              </a:rPr>
              <a:t>p</a:t>
            </a:r>
            <a:r>
              <a:rPr lang="en-US" dirty="0" smtClean="0">
                <a:sym typeface="Wingdings"/>
              </a:rPr>
              <a:t> = (</a:t>
            </a:r>
            <a:r>
              <a:rPr lang="en-US" dirty="0" err="1" smtClean="0">
                <a:sym typeface="Wingdings"/>
              </a:rPr>
              <a:t>x</a:t>
            </a:r>
            <a:r>
              <a:rPr lang="en-US" baseline="-25000" dirty="0" err="1" smtClean="0">
                <a:sym typeface="Wingdings"/>
              </a:rPr>
              <a:t>d</a:t>
            </a:r>
            <a:r>
              <a:rPr lang="en-US" dirty="0" smtClean="0">
                <a:sym typeface="Wingdings"/>
              </a:rPr>
              <a:t> * width/2, y</a:t>
            </a:r>
            <a:r>
              <a:rPr lang="en-US" baseline="-25000" dirty="0" smtClean="0">
                <a:sym typeface="Wingdings"/>
              </a:rPr>
              <a:t>d</a:t>
            </a:r>
            <a:r>
              <a:rPr lang="en-US" dirty="0" smtClean="0">
                <a:sym typeface="Wingdings"/>
              </a:rPr>
              <a:t> * height/2)  </a:t>
            </a: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OpenGL commands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Matrix commands:</a:t>
            </a:r>
          </a:p>
          <a:p>
            <a:pPr>
              <a:buNone/>
            </a:pPr>
            <a:r>
              <a:rPr lang="en-US" dirty="0" smtClean="0"/>
              <a:t>	</a:t>
            </a:r>
            <a:r>
              <a:rPr lang="en-US" dirty="0" err="1" smtClean="0"/>
              <a:t>glMatrixMode</a:t>
            </a:r>
            <a:r>
              <a:rPr lang="en-US" dirty="0" smtClean="0"/>
              <a:t> – set to either MODELVIEW or PROJECTION mode</a:t>
            </a:r>
            <a:endParaRPr lang="en-US" dirty="0" smtClean="0"/>
          </a:p>
          <a:p>
            <a:pPr>
              <a:buNone/>
            </a:pPr>
            <a:r>
              <a:rPr lang="en-US" dirty="0" smtClean="0"/>
              <a:t>	</a:t>
            </a:r>
            <a:r>
              <a:rPr lang="en-US" dirty="0" err="1" smtClean="0"/>
              <a:t>glLoadMatrix</a:t>
            </a:r>
            <a:r>
              <a:rPr lang="en-US" dirty="0" smtClean="0"/>
              <a:t> – load a matrix into the current matrix</a:t>
            </a:r>
          </a:p>
          <a:p>
            <a:pPr>
              <a:buNone/>
            </a:pPr>
            <a:r>
              <a:rPr lang="en-US" dirty="0" smtClean="0"/>
              <a:t>	</a:t>
            </a:r>
            <a:r>
              <a:rPr lang="en-US" dirty="0" err="1" smtClean="0"/>
              <a:t>glMultMatrix</a:t>
            </a:r>
            <a:r>
              <a:rPr lang="en-US" dirty="0" smtClean="0"/>
              <a:t> – multiply current matrix with another matrix </a:t>
            </a:r>
          </a:p>
          <a:p>
            <a:pPr>
              <a:buNone/>
            </a:pPr>
            <a:r>
              <a:rPr lang="en-US" dirty="0" smtClean="0"/>
              <a:t>	</a:t>
            </a:r>
            <a:r>
              <a:rPr lang="en-US" dirty="0" err="1" smtClean="0"/>
              <a:t>glLoadIdentity</a:t>
            </a:r>
            <a:r>
              <a:rPr lang="en-US" dirty="0" smtClean="0"/>
              <a:t> – reset matrix to identity  </a:t>
            </a:r>
            <a:endParaRPr lang="en-US" dirty="0" smtClean="0"/>
          </a:p>
          <a:p>
            <a:pPr>
              <a:buNone/>
            </a:pPr>
            <a:endParaRPr lang="en-US" dirty="0" smtClean="0"/>
          </a:p>
          <a:p>
            <a:pPr>
              <a:buNone/>
            </a:pPr>
            <a:r>
              <a:rPr lang="en-US" dirty="0" err="1" smtClean="0"/>
              <a:t>Modelview</a:t>
            </a:r>
            <a:r>
              <a:rPr lang="en-US" dirty="0" smtClean="0"/>
              <a:t> commands:</a:t>
            </a:r>
          </a:p>
          <a:p>
            <a:pPr>
              <a:buNone/>
            </a:pPr>
            <a:r>
              <a:rPr lang="en-US" dirty="0" smtClean="0"/>
              <a:t>	</a:t>
            </a:r>
            <a:r>
              <a:rPr lang="en-US" dirty="0" err="1" smtClean="0"/>
              <a:t>gluLookAt</a:t>
            </a:r>
            <a:r>
              <a:rPr lang="en-US" dirty="0" smtClean="0"/>
              <a:t> – sets the “view” part of the </a:t>
            </a:r>
            <a:r>
              <a:rPr lang="en-US" dirty="0" err="1" smtClean="0"/>
              <a:t>modelview</a:t>
            </a:r>
            <a:endParaRPr lang="en-US" dirty="0" smtClean="0"/>
          </a:p>
          <a:p>
            <a:pPr>
              <a:buNone/>
            </a:pPr>
            <a:r>
              <a:rPr lang="en-US" dirty="0" smtClean="0"/>
              <a:t>	</a:t>
            </a:r>
            <a:r>
              <a:rPr lang="en-US" dirty="0" err="1" smtClean="0"/>
              <a:t>glTranslate</a:t>
            </a:r>
            <a:r>
              <a:rPr lang="en-US" dirty="0" smtClean="0"/>
              <a:t> </a:t>
            </a:r>
          </a:p>
          <a:p>
            <a:pPr>
              <a:buNone/>
            </a:pPr>
            <a:r>
              <a:rPr lang="en-US" dirty="0" smtClean="0"/>
              <a:t>	</a:t>
            </a:r>
            <a:r>
              <a:rPr lang="en-US" dirty="0" err="1" smtClean="0"/>
              <a:t>glRotate</a:t>
            </a:r>
            <a:endParaRPr lang="en-US" dirty="0" smtClean="0"/>
          </a:p>
          <a:p>
            <a:pPr>
              <a:buNone/>
            </a:pPr>
            <a:r>
              <a:rPr lang="en-US" dirty="0" smtClean="0"/>
              <a:t>	</a:t>
            </a:r>
            <a:r>
              <a:rPr lang="en-US" dirty="0" err="1" smtClean="0"/>
              <a:t>glScale</a:t>
            </a:r>
            <a:endParaRPr lang="en-US" dirty="0" smtClean="0"/>
          </a:p>
          <a:p>
            <a:pPr>
              <a:buNone/>
            </a:pPr>
            <a:endParaRPr lang="en-US" dirty="0" smtClean="0"/>
          </a:p>
          <a:p>
            <a:pPr>
              <a:buNone/>
            </a:pPr>
            <a:r>
              <a:rPr lang="en-US" dirty="0" smtClean="0"/>
              <a:t>Projection commands:</a:t>
            </a:r>
          </a:p>
          <a:p>
            <a:pPr>
              <a:buNone/>
            </a:pPr>
            <a:r>
              <a:rPr lang="en-US" dirty="0" smtClean="0"/>
              <a:t>	</a:t>
            </a:r>
            <a:r>
              <a:rPr lang="en-US" dirty="0" err="1" smtClean="0"/>
              <a:t>glOrtho</a:t>
            </a:r>
            <a:r>
              <a:rPr lang="en-US" dirty="0" smtClean="0"/>
              <a:t> – sets to orthographic projection, usually for 2D</a:t>
            </a:r>
          </a:p>
          <a:p>
            <a:pPr>
              <a:buNone/>
            </a:pPr>
            <a:r>
              <a:rPr lang="en-US" dirty="0" smtClean="0"/>
              <a:t>	</a:t>
            </a:r>
            <a:r>
              <a:rPr lang="en-US" dirty="0" err="1" smtClean="0"/>
              <a:t>gluPerspective</a:t>
            </a:r>
            <a:r>
              <a:rPr lang="en-US" dirty="0" smtClean="0"/>
              <a:t> – sets projection matrix using near, far, </a:t>
            </a:r>
            <a:r>
              <a:rPr lang="en-US" dirty="0" err="1" smtClean="0"/>
              <a:t>fovy</a:t>
            </a:r>
            <a:r>
              <a:rPr lang="en-US" dirty="0" smtClean="0"/>
              <a:t>, &amp; aspect ratio</a:t>
            </a:r>
          </a:p>
          <a:p>
            <a:pPr>
              <a:buNone/>
            </a:pPr>
            <a:r>
              <a:rPr lang="en-US" dirty="0" smtClean="0"/>
              <a:t>	</a:t>
            </a:r>
            <a:r>
              <a:rPr lang="en-US" dirty="0" err="1" smtClean="0"/>
              <a:t>glFrustum</a:t>
            </a:r>
            <a:r>
              <a:rPr lang="en-US" dirty="0" smtClean="0"/>
              <a:t> – sets projection “manually”, usually only for weird perspectives</a:t>
            </a:r>
          </a:p>
          <a:p>
            <a:pPr>
              <a:buNone/>
            </a:pPr>
            <a:r>
              <a:rPr lang="en-US" dirty="0" smtClean="0"/>
              <a:t>	</a:t>
            </a:r>
            <a:r>
              <a:rPr lang="en-US" dirty="0" err="1" smtClean="0"/>
              <a:t>glViewport</a:t>
            </a:r>
            <a:r>
              <a:rPr lang="en-US" dirty="0" smtClean="0"/>
              <a:t> – sets screen boundaries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OpenGL commands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Rendering commands:</a:t>
            </a:r>
          </a:p>
          <a:p>
            <a:pPr>
              <a:buNone/>
            </a:pPr>
            <a:r>
              <a:rPr lang="en-US" dirty="0" smtClean="0"/>
              <a:t>	</a:t>
            </a:r>
            <a:r>
              <a:rPr lang="en-US" dirty="0" err="1" smtClean="0"/>
              <a:t>glClear</a:t>
            </a:r>
            <a:r>
              <a:rPr lang="en-US" dirty="0" smtClean="0"/>
              <a:t> / </a:t>
            </a:r>
            <a:r>
              <a:rPr lang="en-US" dirty="0" err="1" smtClean="0"/>
              <a:t>glClearColor</a:t>
            </a:r>
            <a:r>
              <a:rPr lang="en-US" dirty="0" smtClean="0"/>
              <a:t> – clears screen to a specified color</a:t>
            </a:r>
          </a:p>
          <a:p>
            <a:pPr>
              <a:buNone/>
            </a:pPr>
            <a:r>
              <a:rPr lang="en-US" dirty="0" smtClean="0"/>
              <a:t>	</a:t>
            </a:r>
            <a:r>
              <a:rPr lang="en-US" dirty="0" err="1" smtClean="0"/>
              <a:t>glBegin</a:t>
            </a:r>
            <a:r>
              <a:rPr lang="en-US" dirty="0" smtClean="0"/>
              <a:t> – enable drawing in a particular mode</a:t>
            </a:r>
          </a:p>
          <a:p>
            <a:pPr>
              <a:buNone/>
            </a:pPr>
            <a:r>
              <a:rPr lang="en-US" dirty="0" smtClean="0"/>
              <a:t>	</a:t>
            </a:r>
            <a:r>
              <a:rPr lang="en-US" dirty="0" err="1" smtClean="0"/>
              <a:t>glEnd</a:t>
            </a:r>
            <a:r>
              <a:rPr lang="en-US" dirty="0" smtClean="0"/>
              <a:t> – end drawing mode</a:t>
            </a:r>
          </a:p>
          <a:p>
            <a:pPr>
              <a:buNone/>
            </a:pPr>
            <a:r>
              <a:rPr lang="en-US" dirty="0" smtClean="0"/>
              <a:t>	</a:t>
            </a:r>
            <a:r>
              <a:rPr lang="en-US" dirty="0" err="1" smtClean="0"/>
              <a:t>glVertex</a:t>
            </a:r>
            <a:r>
              <a:rPr lang="en-US" dirty="0" smtClean="0"/>
              <a:t> – draw a point</a:t>
            </a:r>
          </a:p>
          <a:p>
            <a:pPr>
              <a:buNone/>
            </a:pPr>
            <a:r>
              <a:rPr lang="en-US" dirty="0" smtClean="0"/>
              <a:t>	</a:t>
            </a:r>
            <a:r>
              <a:rPr lang="en-US" dirty="0" err="1" smtClean="0"/>
              <a:t>glNormal</a:t>
            </a:r>
            <a:r>
              <a:rPr lang="en-US" dirty="0" smtClean="0"/>
              <a:t> – draw a normal to that point (for lighting)</a:t>
            </a:r>
          </a:p>
          <a:p>
            <a:pPr>
              <a:buNone/>
            </a:pPr>
            <a:r>
              <a:rPr lang="en-US" dirty="0" smtClean="0"/>
              <a:t>	</a:t>
            </a:r>
            <a:r>
              <a:rPr lang="en-US" dirty="0" err="1" smtClean="0"/>
              <a:t>glTexCoord</a:t>
            </a:r>
            <a:r>
              <a:rPr lang="en-US" dirty="0" smtClean="0"/>
              <a:t> – specify texturing parameters</a:t>
            </a:r>
          </a:p>
          <a:p>
            <a:pPr>
              <a:buNone/>
            </a:pPr>
            <a:r>
              <a:rPr lang="en-US" dirty="0" smtClean="0"/>
              <a:t>	</a:t>
            </a:r>
            <a:r>
              <a:rPr lang="en-US" dirty="0" err="1" smtClean="0"/>
              <a:t>glColor</a:t>
            </a:r>
            <a:r>
              <a:rPr lang="en-US" dirty="0" smtClean="0"/>
              <a:t> – specify the color of the point</a:t>
            </a:r>
          </a:p>
          <a:p>
            <a:pPr>
              <a:buNone/>
            </a:pPr>
            <a:endParaRPr lang="en-US" dirty="0" smtClean="0"/>
          </a:p>
          <a:p>
            <a:pPr>
              <a:buNone/>
            </a:pPr>
            <a:r>
              <a:rPr lang="en-US" dirty="0" smtClean="0"/>
              <a:t>Drawing modes:</a:t>
            </a:r>
          </a:p>
          <a:p>
            <a:r>
              <a:rPr lang="en-US" i="1" dirty="0" smtClean="0"/>
              <a:t>GL_POINTS</a:t>
            </a:r>
          </a:p>
          <a:p>
            <a:r>
              <a:rPr lang="en-US" i="1" dirty="0" smtClean="0"/>
              <a:t>GL_LINES, GL_LINE_STRIP, GL_LINE_LOOP</a:t>
            </a:r>
            <a:endParaRPr lang="en-US" i="1" dirty="0" smtClean="0"/>
          </a:p>
          <a:p>
            <a:r>
              <a:rPr lang="en-US" i="1" dirty="0" smtClean="0"/>
              <a:t>GL_TRIANGLES, GL_TRIANGLE_STRIP, GL_TRIANGLE_FAN</a:t>
            </a:r>
            <a:endParaRPr lang="en-US" i="1" dirty="0" smtClean="0"/>
          </a:p>
          <a:p>
            <a:r>
              <a:rPr lang="en-US" i="1" dirty="0" smtClean="0"/>
              <a:t>GL_QUADS, GL_QUAD_STRIP</a:t>
            </a:r>
            <a:endParaRPr lang="en-US" i="1" dirty="0" smtClean="0"/>
          </a:p>
          <a:p>
            <a:r>
              <a:rPr lang="en-US" i="1" dirty="0" smtClean="0"/>
              <a:t>GL_POLYGON</a:t>
            </a: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a:t>
            </a:r>
            <a:r>
              <a:rPr lang="en-US" dirty="0" smtClean="0"/>
              <a:t>Mathematics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Matrix operations</a:t>
            </a:r>
          </a:p>
          <a:p>
            <a:pPr>
              <a:buNone/>
            </a:pPr>
            <a:r>
              <a:rPr lang="en-US" dirty="0" smtClean="0"/>
              <a:t>V</a:t>
            </a:r>
            <a:r>
              <a:rPr lang="en-US" dirty="0" smtClean="0"/>
              <a:t>ector algebra</a:t>
            </a:r>
          </a:p>
          <a:p>
            <a:pPr>
              <a:buNone/>
            </a:pPr>
            <a:r>
              <a:rPr lang="en-US" dirty="0" smtClean="0"/>
              <a:t>Projective Geometry</a:t>
            </a:r>
          </a:p>
          <a:p>
            <a:pPr>
              <a:buNone/>
            </a:pPr>
            <a:r>
              <a:rPr lang="en-US" dirty="0" smtClean="0"/>
              <a:t>D</a:t>
            </a:r>
            <a:r>
              <a:rPr lang="en-US" dirty="0" smtClean="0"/>
              <a:t>ynamics </a:t>
            </a:r>
            <a:r>
              <a:rPr lang="en-US" dirty="0" smtClean="0"/>
              <a:t>&amp; physics </a:t>
            </a:r>
            <a:r>
              <a:rPr lang="en-US" dirty="0" smtClean="0"/>
              <a:t>simulations</a:t>
            </a:r>
          </a:p>
          <a:p>
            <a:pPr>
              <a:buNone/>
            </a:pPr>
            <a:r>
              <a:rPr lang="en-US" dirty="0" smtClean="0"/>
              <a:t>I</a:t>
            </a:r>
            <a:r>
              <a:rPr lang="en-US" dirty="0" smtClean="0"/>
              <a:t>nterpolation</a:t>
            </a:r>
          </a:p>
          <a:p>
            <a:pPr>
              <a:buNone/>
            </a:pPr>
            <a:r>
              <a:rPr lang="en-US" dirty="0" smtClean="0"/>
              <a:t>C</a:t>
            </a:r>
            <a:r>
              <a:rPr lang="en-US" dirty="0" smtClean="0"/>
              <a:t>omputational </a:t>
            </a:r>
            <a:r>
              <a:rPr lang="en-US" dirty="0" smtClean="0"/>
              <a:t>geometry (</a:t>
            </a:r>
            <a:r>
              <a:rPr lang="en-US" dirty="0" err="1" smtClean="0"/>
              <a:t>voronoi</a:t>
            </a:r>
            <a:r>
              <a:rPr lang="en-US" dirty="0" smtClean="0"/>
              <a:t> diagrams, </a:t>
            </a:r>
            <a:r>
              <a:rPr lang="en-US" dirty="0" err="1" smtClean="0"/>
              <a:t>delauney</a:t>
            </a:r>
            <a:r>
              <a:rPr lang="en-US" dirty="0" smtClean="0"/>
              <a:t> </a:t>
            </a:r>
            <a:r>
              <a:rPr lang="en-US" dirty="0" err="1" smtClean="0"/>
              <a:t>triangluation</a:t>
            </a:r>
            <a:r>
              <a:rPr lang="en-US" dirty="0" smtClean="0"/>
              <a:t>)</a:t>
            </a:r>
          </a:p>
          <a:p>
            <a:pPr>
              <a:buNone/>
            </a:pPr>
            <a:r>
              <a:rPr lang="en-US" dirty="0" smtClean="0"/>
              <a:t>C</a:t>
            </a:r>
            <a:r>
              <a:rPr lang="en-US" dirty="0" smtClean="0"/>
              <a:t>urves </a:t>
            </a:r>
            <a:r>
              <a:rPr lang="en-US" dirty="0" smtClean="0"/>
              <a:t>&amp; surfaces (</a:t>
            </a:r>
            <a:r>
              <a:rPr lang="en-US" dirty="0" err="1" smtClean="0"/>
              <a:t>splines</a:t>
            </a:r>
            <a:r>
              <a:rPr lang="en-US" dirty="0" smtClean="0"/>
              <a:t>, </a:t>
            </a:r>
            <a:r>
              <a:rPr lang="en-US" dirty="0" err="1" smtClean="0"/>
              <a:t>nurbs</a:t>
            </a:r>
            <a:r>
              <a:rPr lang="en-US" dirty="0" smtClean="0"/>
              <a:t>)</a:t>
            </a:r>
          </a:p>
          <a:p>
            <a:pPr>
              <a:buNone/>
            </a:pPr>
            <a:r>
              <a:rPr lang="en-US" dirty="0" smtClean="0"/>
              <a:t>S</a:t>
            </a:r>
            <a:r>
              <a:rPr lang="en-US" dirty="0" smtClean="0"/>
              <a:t>ubdivision surfaces</a:t>
            </a:r>
          </a:p>
          <a:p>
            <a:pPr>
              <a:buNone/>
            </a:pPr>
            <a:r>
              <a:rPr lang="en-US" dirty="0" smtClean="0"/>
              <a:t>T</a:t>
            </a:r>
            <a:r>
              <a:rPr lang="en-US" dirty="0" smtClean="0"/>
              <a:t>opology</a:t>
            </a:r>
          </a:p>
          <a:p>
            <a:pPr>
              <a:buNone/>
            </a:pPr>
            <a:r>
              <a:rPr lang="en-US" dirty="0" smtClean="0"/>
              <a:t>S</a:t>
            </a:r>
            <a:r>
              <a:rPr lang="en-US" dirty="0" smtClean="0"/>
              <a:t>pace</a:t>
            </a:r>
            <a:r>
              <a:rPr lang="en-US" dirty="0" smtClean="0"/>
              <a:t>-</a:t>
            </a:r>
            <a:r>
              <a:rPr lang="en-US" dirty="0" smtClean="0"/>
              <a:t>partitioning</a:t>
            </a:r>
          </a:p>
          <a:p>
            <a:pPr>
              <a:buNone/>
            </a:pPr>
            <a:r>
              <a:rPr lang="en-US" dirty="0" smtClean="0"/>
              <a:t>Q</a:t>
            </a:r>
            <a:r>
              <a:rPr lang="en-US" dirty="0" smtClean="0"/>
              <a:t>uaternion algebra</a:t>
            </a:r>
          </a:p>
          <a:p>
            <a:pPr>
              <a:buNone/>
            </a:pPr>
            <a:r>
              <a:rPr lang="en-US" dirty="0" smtClean="0"/>
              <a:t>G</a:t>
            </a:r>
            <a:r>
              <a:rPr lang="en-US" dirty="0" smtClean="0"/>
              <a:t>eometric algebra</a:t>
            </a:r>
          </a:p>
          <a:p>
            <a:pPr>
              <a:buNone/>
            </a:pPr>
            <a:endParaRPr lang="en-US" dirty="0" smtClean="0"/>
          </a:p>
          <a:p>
            <a:pPr>
              <a:buNone/>
            </a:pPr>
            <a:r>
              <a:rPr lang="en-US" dirty="0" smtClean="0"/>
              <a:t> </a:t>
            </a:r>
            <a:endParaRPr lang="en-US" dirty="0" smtClean="0"/>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OpenGL functionality</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OpenGL </a:t>
            </a:r>
            <a:r>
              <a:rPr lang="en-US" dirty="0" err="1" smtClean="0"/>
              <a:t>modelview</a:t>
            </a:r>
            <a:r>
              <a:rPr lang="en-US" dirty="0" smtClean="0"/>
              <a:t> transformations (rotation, scaling, translation)</a:t>
            </a:r>
          </a:p>
          <a:p>
            <a:pPr>
              <a:buNone/>
            </a:pPr>
            <a:r>
              <a:rPr lang="en-US" dirty="0" smtClean="0"/>
              <a:t>GLU/GLUT libraries</a:t>
            </a:r>
          </a:p>
          <a:p>
            <a:pPr>
              <a:buNone/>
            </a:pPr>
            <a:r>
              <a:rPr lang="en-US" dirty="0" smtClean="0"/>
              <a:t>Texturing</a:t>
            </a:r>
          </a:p>
          <a:p>
            <a:pPr>
              <a:buNone/>
            </a:pPr>
            <a:r>
              <a:rPr lang="en-US" dirty="0" smtClean="0"/>
              <a:t>Lighting</a:t>
            </a:r>
          </a:p>
          <a:p>
            <a:pPr>
              <a:buNone/>
            </a:pPr>
            <a:r>
              <a:rPr lang="en-US" dirty="0" smtClean="0"/>
              <a:t>Materials</a:t>
            </a:r>
          </a:p>
          <a:p>
            <a:pPr>
              <a:buNone/>
            </a:pPr>
            <a:r>
              <a:rPr lang="en-US" dirty="0" smtClean="0"/>
              <a:t>GLSL </a:t>
            </a:r>
            <a:r>
              <a:rPr lang="en-US" dirty="0" err="1" smtClean="0"/>
              <a:t>shader</a:t>
            </a:r>
            <a:r>
              <a:rPr lang="en-US" dirty="0" smtClean="0"/>
              <a:t> programs</a:t>
            </a:r>
          </a:p>
          <a:p>
            <a:pPr>
              <a:buNone/>
            </a:pPr>
            <a:r>
              <a:rPr lang="en-US" dirty="0" smtClean="0"/>
              <a:t>Vertex Buffer Objects</a:t>
            </a:r>
          </a:p>
          <a:p>
            <a:pPr>
              <a:buNone/>
            </a:pPr>
            <a:r>
              <a:rPr lang="en-US" dirty="0" smtClean="0"/>
              <a:t>Vertex Arrays</a:t>
            </a:r>
          </a:p>
          <a:p>
            <a:pPr>
              <a:buNone/>
            </a:pPr>
            <a:r>
              <a:rPr lang="en-US" dirty="0" smtClean="0"/>
              <a:t>Frame Buffer Objects</a:t>
            </a:r>
          </a:p>
          <a:p>
            <a:pPr>
              <a:buNone/>
            </a:pPr>
            <a:r>
              <a:rPr lang="en-US" dirty="0" smtClean="0"/>
              <a:t>NURBS curves and surfaces</a:t>
            </a:r>
          </a:p>
          <a:p>
            <a:pPr>
              <a:buNone/>
            </a:pPr>
            <a:endParaRPr lang="en-US" dirty="0" smtClean="0"/>
          </a:p>
          <a:p>
            <a:pPr>
              <a:buNone/>
            </a:pPr>
            <a:endParaRPr lang="en-US" dirty="0" smtClean="0"/>
          </a:p>
          <a:p>
            <a:pPr>
              <a:buNone/>
            </a:pPr>
            <a:r>
              <a:rPr lang="en-US" dirty="0" smtClean="0"/>
              <a:t> </a:t>
            </a:r>
            <a:endParaRPr lang="en-US" dirty="0" smtClean="0"/>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speakers</a:t>
            </a:r>
            <a:endParaRPr lang="en-US" dirty="0"/>
          </a:p>
        </p:txBody>
      </p:sp>
      <p:sp>
        <p:nvSpPr>
          <p:cNvPr id="3" name="Content Placeholder 2"/>
          <p:cNvSpPr>
            <a:spLocks noGrp="1"/>
          </p:cNvSpPr>
          <p:nvPr>
            <p:ph idx="1"/>
          </p:nvPr>
        </p:nvSpPr>
        <p:spPr/>
        <p:txBody>
          <a:bodyPr>
            <a:normAutofit/>
          </a:bodyPr>
          <a:lstStyle/>
          <a:p>
            <a:pPr>
              <a:buNone/>
            </a:pPr>
            <a:r>
              <a:rPr lang="en-US" dirty="0" smtClean="0"/>
              <a:t>Pablo </a:t>
            </a:r>
            <a:r>
              <a:rPr lang="en-US" dirty="0" err="1" smtClean="0"/>
              <a:t>Colapinto</a:t>
            </a:r>
            <a:r>
              <a:rPr lang="en-US" dirty="0" smtClean="0"/>
              <a:t> – Geometric Algebra</a:t>
            </a:r>
          </a:p>
          <a:p>
            <a:pPr>
              <a:buNone/>
            </a:pPr>
            <a:r>
              <a:rPr lang="en-US" dirty="0" smtClean="0"/>
              <a:t>Charlie Roberts – Stereographic projection</a:t>
            </a:r>
          </a:p>
          <a:p>
            <a:pPr>
              <a:buNone/>
            </a:pPr>
            <a:r>
              <a:rPr lang="en-US" dirty="0" smtClean="0"/>
              <a:t>Brie </a:t>
            </a:r>
            <a:r>
              <a:rPr lang="en-US" dirty="0" err="1" smtClean="0"/>
              <a:t>Finegold</a:t>
            </a:r>
            <a:r>
              <a:rPr lang="en-US" dirty="0" smtClean="0"/>
              <a:t> – Topology</a:t>
            </a:r>
          </a:p>
          <a:p>
            <a:pPr>
              <a:buNone/>
            </a:pPr>
            <a:endParaRPr lang="en-US" dirty="0" smtClean="0"/>
          </a:p>
          <a:p>
            <a:pPr>
              <a:buNone/>
            </a:pPr>
            <a:r>
              <a:rPr lang="en-US" dirty="0" smtClean="0"/>
              <a:t>others TBA</a:t>
            </a:r>
          </a:p>
          <a:p>
            <a:pPr>
              <a:buNone/>
            </a:pPr>
            <a:endParaRPr lang="en-US" dirty="0" smtClean="0"/>
          </a:p>
          <a:p>
            <a:pPr>
              <a:buNone/>
            </a:pPr>
            <a:endParaRPr lang="en-US" dirty="0" smtClean="0"/>
          </a:p>
          <a:p>
            <a:pPr>
              <a:buNone/>
            </a:pPr>
            <a:r>
              <a:rPr lang="en-US" dirty="0" smtClean="0"/>
              <a:t> </a:t>
            </a:r>
            <a:endParaRPr lang="en-US" dirty="0" smtClean="0"/>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OpenGL – Vertex Transformation</a:t>
            </a:r>
            <a:endParaRPr lang="en-US" dirty="0"/>
          </a:p>
        </p:txBody>
      </p:sp>
      <p:sp>
        <p:nvSpPr>
          <p:cNvPr id="3" name="Content Placeholder 2"/>
          <p:cNvSpPr>
            <a:spLocks noGrp="1"/>
          </p:cNvSpPr>
          <p:nvPr>
            <p:ph idx="1"/>
          </p:nvPr>
        </p:nvSpPr>
        <p:spPr/>
        <p:txBody>
          <a:bodyPr/>
          <a:lstStyle/>
          <a:p>
            <a:pPr>
              <a:buNone/>
            </a:pPr>
            <a:r>
              <a:rPr lang="en-US" dirty="0" smtClean="0"/>
              <a:t>Moving a point in 3D space to a 2D screen…</a:t>
            </a:r>
          </a:p>
          <a:p>
            <a:pPr>
              <a:buNone/>
            </a:pPr>
            <a:endParaRPr lang="en-US" dirty="0"/>
          </a:p>
          <a:p>
            <a:pPr>
              <a:buNone/>
            </a:pPr>
            <a:endParaRPr lang="en-US" dirty="0"/>
          </a:p>
        </p:txBody>
      </p:sp>
      <p:pic>
        <p:nvPicPr>
          <p:cNvPr id="8" name="Picture 7"/>
          <p:cNvPicPr>
            <a:picLocks noChangeAspect="1"/>
          </p:cNvPicPr>
          <p:nvPr/>
        </p:nvPicPr>
        <p:blipFill>
          <a:blip r:embed="rId2"/>
          <a:stretch>
            <a:fillRect/>
          </a:stretch>
        </p:blipFill>
        <p:spPr>
          <a:xfrm>
            <a:off x="1219200" y="1557659"/>
            <a:ext cx="6477000" cy="450986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OpenGL – Coordinate systems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The Object or Local coordinate system is defined in terms of the Geometry itself. The origin is usually the center or the lower-left of the object.</a:t>
            </a:r>
          </a:p>
          <a:p>
            <a:pPr>
              <a:buNone/>
            </a:pPr>
            <a:endParaRPr lang="en-US" dirty="0" smtClean="0"/>
          </a:p>
          <a:p>
            <a:pPr>
              <a:buNone/>
            </a:pPr>
            <a:r>
              <a:rPr lang="en-US" dirty="0" smtClean="0"/>
              <a:t>The Model or World coordinate system defines the </a:t>
            </a:r>
            <a:r>
              <a:rPr lang="en-US" dirty="0" err="1" smtClean="0"/>
              <a:t>x</a:t>
            </a:r>
            <a:r>
              <a:rPr lang="en-US" dirty="0" smtClean="0"/>
              <a:t>, </a:t>
            </a:r>
            <a:r>
              <a:rPr lang="en-US" dirty="0" err="1" smtClean="0"/>
              <a:t>y</a:t>
            </a:r>
            <a:r>
              <a:rPr lang="en-US" dirty="0" smtClean="0"/>
              <a:t>, and </a:t>
            </a:r>
            <a:r>
              <a:rPr lang="en-US" dirty="0" err="1" smtClean="0"/>
              <a:t>z</a:t>
            </a:r>
            <a:r>
              <a:rPr lang="en-US" dirty="0" smtClean="0"/>
              <a:t> axes which serve as a basis for the 3D space. Where is the origin? Which way is up?</a:t>
            </a:r>
          </a:p>
          <a:p>
            <a:pPr>
              <a:buNone/>
            </a:pPr>
            <a:endParaRPr lang="en-US" dirty="0" smtClean="0"/>
          </a:p>
          <a:p>
            <a:pPr>
              <a:buNone/>
            </a:pPr>
            <a:r>
              <a:rPr lang="en-US" dirty="0" smtClean="0"/>
              <a:t>The Eye, Camera, or View coordinate system defines another set of </a:t>
            </a:r>
            <a:r>
              <a:rPr lang="en-US" dirty="0" err="1" smtClean="0"/>
              <a:t>x</a:t>
            </a:r>
            <a:r>
              <a:rPr lang="en-US" dirty="0" smtClean="0"/>
              <a:t>, </a:t>
            </a:r>
            <a:r>
              <a:rPr lang="en-US" dirty="0" err="1" smtClean="0"/>
              <a:t>y</a:t>
            </a:r>
            <a:r>
              <a:rPr lang="en-US" dirty="0" smtClean="0"/>
              <a:t>, and </a:t>
            </a:r>
            <a:r>
              <a:rPr lang="en-US" dirty="0" err="1" smtClean="0"/>
              <a:t>z</a:t>
            </a:r>
            <a:r>
              <a:rPr lang="en-US" dirty="0" smtClean="0"/>
              <a:t> axes which server as a different basis for the 3D space. The camera is always positioned at the origin of this coordinate system.</a:t>
            </a:r>
          </a:p>
          <a:p>
            <a:pPr>
              <a:buNone/>
            </a:pPr>
            <a:endParaRPr lang="en-US" dirty="0" smtClean="0"/>
          </a:p>
          <a:p>
            <a:pPr>
              <a:buNone/>
            </a:pPr>
            <a:r>
              <a:rPr lang="en-US" dirty="0" smtClean="0"/>
              <a:t>The Clip coordinate system describes the bounded view of the visible by the camera in terms of both the “lens” of the camera, its “depth of focus”, and the aspect ratio of the screen bounds.</a:t>
            </a:r>
          </a:p>
          <a:p>
            <a:pPr>
              <a:buNone/>
            </a:pPr>
            <a:endParaRPr lang="en-US" dirty="0" smtClean="0"/>
          </a:p>
          <a:p>
            <a:pPr>
              <a:buNone/>
            </a:pPr>
            <a:r>
              <a:rPr lang="en-US" dirty="0" smtClean="0"/>
              <a:t>The  Normalized Device coordinates is the same view normalized from -1 to +1 along each axis.</a:t>
            </a:r>
          </a:p>
          <a:p>
            <a:pPr>
              <a:buNone/>
            </a:pPr>
            <a:endParaRPr lang="en-US" dirty="0" smtClean="0"/>
          </a:p>
          <a:p>
            <a:pPr>
              <a:buNone/>
            </a:pPr>
            <a:r>
              <a:rPr lang="en-US" dirty="0" smtClean="0"/>
              <a:t>The Window coordinates are these </a:t>
            </a:r>
            <a:r>
              <a:rPr lang="en-US" dirty="0" err="1" smtClean="0"/>
              <a:t>x</a:t>
            </a:r>
            <a:r>
              <a:rPr lang="en-US" dirty="0" smtClean="0"/>
              <a:t> and </a:t>
            </a:r>
            <a:r>
              <a:rPr lang="en-US" dirty="0" err="1" smtClean="0"/>
              <a:t>y</a:t>
            </a:r>
            <a:r>
              <a:rPr lang="en-US" dirty="0" smtClean="0"/>
              <a:t> coordinates positioned within the screen bounds. The </a:t>
            </a:r>
            <a:r>
              <a:rPr lang="en-US" dirty="0" err="1" smtClean="0"/>
              <a:t>z</a:t>
            </a:r>
            <a:r>
              <a:rPr lang="en-US" dirty="0" smtClean="0"/>
              <a:t> is used for depth-testing and is bound between 0 and 1. </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multiplication</a:t>
            </a:r>
            <a:endParaRPr lang="en-US" dirty="0"/>
          </a:p>
        </p:txBody>
      </p:sp>
      <p:sp>
        <p:nvSpPr>
          <p:cNvPr id="3" name="Content Placeholder 2"/>
          <p:cNvSpPr>
            <a:spLocks noGrp="1"/>
          </p:cNvSpPr>
          <p:nvPr>
            <p:ph idx="1"/>
          </p:nvPr>
        </p:nvSpPr>
        <p:spPr/>
        <p:txBody>
          <a:bodyPr/>
          <a:lstStyle/>
          <a:p>
            <a:pPr>
              <a:buNone/>
            </a:pPr>
            <a:r>
              <a:rPr lang="en-US" dirty="0" smtClean="0"/>
              <a:t>                                              </a:t>
            </a:r>
          </a:p>
          <a:p>
            <a:pPr>
              <a:buNone/>
            </a:pPr>
            <a:r>
              <a:rPr lang="en-US" dirty="0" smtClean="0"/>
              <a:t>                                              for each pair </a:t>
            </a:r>
            <a:r>
              <a:rPr lang="en-US" dirty="0" err="1" smtClean="0"/>
              <a:t>i</a:t>
            </a:r>
            <a:r>
              <a:rPr lang="en-US" dirty="0" smtClean="0"/>
              <a:t> and </a:t>
            </a:r>
            <a:r>
              <a:rPr lang="en-US" dirty="0" err="1" smtClean="0"/>
              <a:t>j</a:t>
            </a:r>
            <a:r>
              <a:rPr lang="en-US" dirty="0" smtClean="0"/>
              <a:t> with 1 ≤ </a:t>
            </a:r>
            <a:r>
              <a:rPr lang="en-US" dirty="0" err="1" smtClean="0"/>
              <a:t>i</a:t>
            </a:r>
            <a:r>
              <a:rPr lang="en-US" dirty="0" smtClean="0"/>
              <a:t> ≤ </a:t>
            </a:r>
            <a:r>
              <a:rPr lang="en-US" dirty="0" err="1" smtClean="0"/>
              <a:t>m</a:t>
            </a:r>
            <a:r>
              <a:rPr lang="en-US" dirty="0" smtClean="0"/>
              <a:t> and 1 ≤ </a:t>
            </a:r>
            <a:r>
              <a:rPr lang="en-US" dirty="0" err="1" smtClean="0"/>
              <a:t>j</a:t>
            </a:r>
            <a:r>
              <a:rPr lang="en-US" dirty="0" smtClean="0"/>
              <a:t> ≤ </a:t>
            </a:r>
            <a:r>
              <a:rPr lang="en-US" dirty="0" err="1" smtClean="0"/>
              <a:t>p</a:t>
            </a:r>
            <a:endParaRPr lang="en-US" dirty="0" smtClean="0"/>
          </a:p>
          <a:p>
            <a:pPr>
              <a:buNone/>
            </a:pPr>
            <a:endParaRPr lang="en-US" dirty="0" smtClean="0"/>
          </a:p>
          <a:p>
            <a:pPr>
              <a:buNone/>
            </a:pPr>
            <a:r>
              <a:rPr lang="en-US" dirty="0" smtClean="0"/>
              <a:t>For example:</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The multiplication of a matrix by a vector results in a vector (which can be thought of as a matrix with a single column):</a:t>
            </a:r>
          </a:p>
          <a:p>
            <a:pPr>
              <a:buNone/>
            </a:pPr>
            <a:endParaRPr lang="en-US" sz="1800" dirty="0" smtClean="0"/>
          </a:p>
          <a:p>
            <a:pPr>
              <a:buNone/>
            </a:pPr>
            <a:r>
              <a:rPr lang="en-US" sz="1800" dirty="0" smtClean="0"/>
              <a:t>[ 1 0 ; -1 3 ] [ 3 ; 2 ]   = [ 1 * 3 + 0 * 2 ; -1 * 3 + 3 * 2 ] = [ 3 ; 3 ]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pic>
        <p:nvPicPr>
          <p:cNvPr id="4" name="Picture 3"/>
          <p:cNvPicPr>
            <a:picLocks noChangeAspect="1"/>
          </p:cNvPicPr>
          <p:nvPr/>
        </p:nvPicPr>
        <p:blipFill>
          <a:blip r:embed="rId2"/>
          <a:stretch>
            <a:fillRect/>
          </a:stretch>
        </p:blipFill>
        <p:spPr>
          <a:xfrm>
            <a:off x="571500" y="1283232"/>
            <a:ext cx="2247900" cy="609600"/>
          </a:xfrm>
          <a:prstGeom prst="rect">
            <a:avLst/>
          </a:prstGeom>
        </p:spPr>
      </p:pic>
      <p:pic>
        <p:nvPicPr>
          <p:cNvPr id="5" name="Picture 4"/>
          <p:cNvPicPr>
            <a:picLocks noChangeAspect="1"/>
          </p:cNvPicPr>
          <p:nvPr/>
        </p:nvPicPr>
        <p:blipFill>
          <a:blip r:embed="rId3"/>
          <a:stretch>
            <a:fillRect/>
          </a:stretch>
        </p:blipFill>
        <p:spPr>
          <a:xfrm>
            <a:off x="533400" y="2819400"/>
            <a:ext cx="8001000" cy="88953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Chirality</a:t>
            </a:r>
            <a:r>
              <a:rPr lang="en-US" dirty="0" smtClean="0"/>
              <a:t> of coordinate systems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In general, we intuitively think of defining 3D space with a “Left-handed” coordinate system, where the </a:t>
            </a:r>
            <a:r>
              <a:rPr lang="en-US" dirty="0" err="1" smtClean="0"/>
              <a:t>x</a:t>
            </a:r>
            <a:r>
              <a:rPr lang="en-US" dirty="0" smtClean="0"/>
              <a:t> axis goes from left to right, the </a:t>
            </a:r>
            <a:r>
              <a:rPr lang="en-US" dirty="0" err="1" smtClean="0"/>
              <a:t>y</a:t>
            </a:r>
            <a:r>
              <a:rPr lang="en-US" dirty="0" smtClean="0"/>
              <a:t> axis goes from bottom to top, and the </a:t>
            </a:r>
            <a:r>
              <a:rPr lang="en-US" dirty="0" err="1" smtClean="0"/>
              <a:t>z</a:t>
            </a:r>
            <a:r>
              <a:rPr lang="en-US" dirty="0" smtClean="0"/>
              <a:t> axis goes from you into the distance. </a:t>
            </a:r>
          </a:p>
          <a:p>
            <a:pPr>
              <a:buNone/>
            </a:pPr>
            <a:endParaRPr lang="en-US" dirty="0" smtClean="0"/>
          </a:p>
          <a:p>
            <a:pPr>
              <a:buNone/>
            </a:pPr>
            <a:r>
              <a:rPr lang="en-US" dirty="0" smtClean="0"/>
              <a:t>In a “Right-handed” system, one of these axes would be reversed. For example, if we thought of the </a:t>
            </a:r>
            <a:r>
              <a:rPr lang="en-US" dirty="0" err="1" smtClean="0"/>
              <a:t>x</a:t>
            </a:r>
            <a:r>
              <a:rPr lang="en-US" dirty="0" smtClean="0"/>
              <a:t> axis as going from left to right, the </a:t>
            </a:r>
            <a:r>
              <a:rPr lang="en-US" dirty="0" err="1" smtClean="0"/>
              <a:t>y</a:t>
            </a:r>
            <a:r>
              <a:rPr lang="en-US" dirty="0" smtClean="0"/>
              <a:t> axis as going from you into the distance, and the </a:t>
            </a:r>
            <a:r>
              <a:rPr lang="en-US" dirty="0" err="1" smtClean="0"/>
              <a:t>z</a:t>
            </a:r>
            <a:r>
              <a:rPr lang="en-US" dirty="0" smtClean="0"/>
              <a:t> axis as going from bottom to top. OpenGL uses a Right-hand system.</a:t>
            </a:r>
          </a:p>
          <a:p>
            <a:pPr>
              <a:buNone/>
            </a:pPr>
            <a:endParaRPr lang="en-US" dirty="0" smtClean="0"/>
          </a:p>
          <a:p>
            <a:pPr>
              <a:buNone/>
            </a:pPr>
            <a:r>
              <a:rPr lang="en-US" dirty="0" smtClean="0"/>
              <a:t>Why is it called Right-handed? Make an L with your thumb and your index finger. The thumb is the positive </a:t>
            </a:r>
            <a:r>
              <a:rPr lang="en-US" dirty="0" err="1" smtClean="0"/>
              <a:t>x</a:t>
            </a:r>
            <a:r>
              <a:rPr lang="en-US" dirty="0" smtClean="0"/>
              <a:t> axis, the index finger is the positive </a:t>
            </a:r>
            <a:r>
              <a:rPr lang="en-US" dirty="0" err="1" smtClean="0"/>
              <a:t>y</a:t>
            </a:r>
            <a:r>
              <a:rPr lang="en-US" dirty="0" smtClean="0"/>
              <a:t> axis. Make your middle finger orthogonal to the thumb and index finger. It represents the positive </a:t>
            </a:r>
            <a:r>
              <a:rPr lang="en-US" dirty="0" err="1" smtClean="0"/>
              <a:t>z</a:t>
            </a:r>
            <a:r>
              <a:rPr lang="en-US" dirty="0" smtClean="0"/>
              <a:t> axis heading toward from you.</a:t>
            </a:r>
            <a:r>
              <a:rPr lang="en-US" dirty="0" smtClean="0"/>
              <a:t> DirectX and Processing use </a:t>
            </a:r>
            <a:r>
              <a:rPr lang="en-US" dirty="0" smtClean="0"/>
              <a:t>a Left-hand system.</a:t>
            </a:r>
          </a:p>
          <a:p>
            <a:pPr>
              <a:buNone/>
            </a:pPr>
            <a:endParaRPr lang="en-US" dirty="0" smtClean="0"/>
          </a:p>
          <a:p>
            <a:pPr>
              <a:buNone/>
            </a:pPr>
            <a:r>
              <a:rPr lang="en-US" dirty="0" smtClean="0"/>
              <a:t>If you situate your thumb and index finger in the same way with your left hand, the </a:t>
            </a:r>
            <a:r>
              <a:rPr lang="en-US" dirty="0" err="1" smtClean="0"/>
              <a:t>z</a:t>
            </a:r>
            <a:r>
              <a:rPr lang="en-US" dirty="0" smtClean="0"/>
              <a:t> axis will be heading away you. There is no way to rotate a Left-hand system into a Right-hand system.  However you can move between one and the other simply by scaling one of the axes by -1.</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11305</TotalTime>
  <Words>2879</Words>
  <Application>Microsoft Macintosh PowerPoint</Application>
  <PresentationFormat>On-screen Show (4:3)</PresentationFormat>
  <Paragraphs>306</Paragraphs>
  <Slides>27</Slides>
  <Notes>0</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Office Theme</vt:lpstr>
      <vt:lpstr>Overview</vt:lpstr>
      <vt:lpstr>Programming Real-time Graphics</vt:lpstr>
      <vt:lpstr>Relevant Mathematics</vt:lpstr>
      <vt:lpstr>OpenGL functionality</vt:lpstr>
      <vt:lpstr>Guest speakers</vt:lpstr>
      <vt:lpstr>OpenGL – Vertex Transformation</vt:lpstr>
      <vt:lpstr>OpenGL – Coordinate systems</vt:lpstr>
      <vt:lpstr>Matrix multiplication</vt:lpstr>
      <vt:lpstr>Chirality of coordinate systems</vt:lpstr>
      <vt:lpstr>Modelview Matrix</vt:lpstr>
      <vt:lpstr>Linear transformations</vt:lpstr>
      <vt:lpstr>Linear transformations</vt:lpstr>
      <vt:lpstr>Linear transformations</vt:lpstr>
      <vt:lpstr>Rotation</vt:lpstr>
      <vt:lpstr>Rotation</vt:lpstr>
      <vt:lpstr>Affine transformation</vt:lpstr>
      <vt:lpstr>Homogeneous Coordinates</vt:lpstr>
      <vt:lpstr>Modelview</vt:lpstr>
      <vt:lpstr>Modelview</vt:lpstr>
      <vt:lpstr>Clip Coordinates</vt:lpstr>
      <vt:lpstr>Clip Coordinates</vt:lpstr>
      <vt:lpstr>Projection Matrix</vt:lpstr>
      <vt:lpstr>Projection Matrix 2</vt:lpstr>
      <vt:lpstr>Projection Matrix 3</vt:lpstr>
      <vt:lpstr>Example: Transforming a vertex</vt:lpstr>
      <vt:lpstr>OpenGL commands</vt:lpstr>
      <vt:lpstr>OpenGL commands</vt:lpstr>
    </vt:vector>
  </TitlesOfParts>
  <Company>ucsb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c:title>
  <dc:creator>angus</dc:creator>
  <cp:lastModifiedBy>angus</cp:lastModifiedBy>
  <cp:revision>40</cp:revision>
  <dcterms:created xsi:type="dcterms:W3CDTF">2010-03-30T03:38:53Z</dcterms:created>
  <dcterms:modified xsi:type="dcterms:W3CDTF">2010-04-01T04:36:26Z</dcterms:modified>
</cp:coreProperties>
</file>