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5" r:id="rId2"/>
    <p:sldId id="288" r:id="rId3"/>
    <p:sldId id="289" r:id="rId4"/>
    <p:sldId id="290" r:id="rId5"/>
    <p:sldId id="293" r:id="rId6"/>
    <p:sldId id="294" r:id="rId7"/>
    <p:sldId id="295" r:id="rId8"/>
    <p:sldId id="29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ngus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02" autoAdjust="0"/>
    <p:restoredTop sz="97768" autoAdjust="0"/>
  </p:normalViewPr>
  <p:slideViewPr>
    <p:cSldViewPr snapToObjects="1">
      <p:cViewPr>
        <p:scale>
          <a:sx n="125" d="100"/>
          <a:sy n="125" d="100"/>
        </p:scale>
        <p:origin x="-8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printerSettings" Target="printerSettings/printerSettings1.bin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F2AA2-5999-694E-BECA-C04EC3787B8C}" type="datetimeFigureOut">
              <a:rPr lang="en-US" smtClean="0"/>
              <a:pPr/>
              <a:t>3/29/10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A4697-4BF1-8641-A5B7-669F436B7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3CD9A-5347-214B-B462-C810CCF1BB3F}" type="datetimeFigureOut">
              <a:rPr lang="en-US" smtClean="0"/>
              <a:pPr/>
              <a:t>3/29/10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2996E-56A2-774B-BE5F-75BF2288B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528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05600" y="6356350"/>
            <a:ext cx="1981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18E732-274E-2849-9511-2414074138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36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572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 594CM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S2010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971800" y="635635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Fundamentals of Spatial Computing 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6324600" y="6356350"/>
            <a:ext cx="23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Angus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Forbes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0">
            <a:solidFill>
              <a:schemeClr val="accent1">
                <a:shade val="95000"/>
                <a:satMod val="105000"/>
                <a:alpha val="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gl.org/sdk/docs/man/xhtml/glLight.x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Today:</a:t>
            </a:r>
          </a:p>
          <a:p>
            <a:pPr>
              <a:buNone/>
            </a:pPr>
            <a:r>
              <a:rPr lang="en-US" dirty="0" smtClean="0"/>
              <a:t>	- Make sure everyone </a:t>
            </a:r>
            <a:r>
              <a:rPr lang="en-US" dirty="0" smtClean="0"/>
              <a:t>is set up with an </a:t>
            </a:r>
            <a:r>
              <a:rPr lang="en-US" dirty="0" smtClean="0"/>
              <a:t>O</a:t>
            </a:r>
            <a:r>
              <a:rPr lang="en-US" dirty="0" smtClean="0"/>
              <a:t>penGL environment</a:t>
            </a:r>
          </a:p>
          <a:p>
            <a:pPr>
              <a:buNone/>
            </a:pPr>
            <a:r>
              <a:rPr lang="en-US" dirty="0" smtClean="0"/>
              <a:t>	- OpenGL basics: shapes, lighting, textures</a:t>
            </a:r>
          </a:p>
          <a:p>
            <a:pPr>
              <a:buNone/>
            </a:pPr>
            <a:r>
              <a:rPr lang="en-US" dirty="0" smtClean="0"/>
              <a:t>	- P</a:t>
            </a:r>
            <a:r>
              <a:rPr lang="en-US" dirty="0" smtClean="0"/>
              <a:t>ushing/</a:t>
            </a:r>
            <a:r>
              <a:rPr lang="en-US" dirty="0" smtClean="0"/>
              <a:t>Popping</a:t>
            </a:r>
            <a:r>
              <a:rPr lang="en-US" dirty="0" smtClean="0"/>
              <a:t> </a:t>
            </a:r>
            <a:r>
              <a:rPr lang="en-US" dirty="0" err="1" smtClean="0"/>
              <a:t>modelview</a:t>
            </a:r>
            <a:r>
              <a:rPr lang="en-US" dirty="0" smtClean="0"/>
              <a:t> stacks 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Proble</a:t>
            </a:r>
            <a:r>
              <a:rPr lang="en-US" dirty="0" smtClean="0"/>
              <a:t>m Set 1, due April 13th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1. create a Camera class which allows users to navigate 3D space interactively</a:t>
            </a:r>
          </a:p>
          <a:p>
            <a:pPr>
              <a:buNone/>
            </a:pPr>
            <a:r>
              <a:rPr lang="en-US" dirty="0" smtClean="0"/>
              <a:t>	2. create a scene graph data structure</a:t>
            </a:r>
          </a:p>
          <a:p>
            <a:pPr>
              <a:buNone/>
            </a:pPr>
            <a:r>
              <a:rPr lang="en-US" dirty="0" smtClean="0"/>
              <a:t>	3a. create an interactive visual space that emulates existing work</a:t>
            </a:r>
          </a:p>
          <a:p>
            <a:pPr>
              <a:buNone/>
            </a:pPr>
            <a:r>
              <a:rPr lang="en-US" dirty="0" smtClean="0"/>
              <a:t>	3b. create an animated version of the above 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and Fragment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Last week we talked about how a vertex is transformed from 3D space to a 2D projection onto a display by multiplying it through the graphics pipeline.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pipeline is split into two operations: vertex operations and pixel (or fragment) operations.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Vertex operations control the position of geometry.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Fragment operations control the way the geometry looks (</a:t>
            </a:r>
            <a:r>
              <a:rPr lang="en-US" dirty="0" err="1" smtClean="0"/>
              <a:t>ie</a:t>
            </a:r>
            <a:r>
              <a:rPr lang="en-US" dirty="0" smtClean="0"/>
              <a:t>, lighting, blending, texturing), ultimately specifying a color for each pixel.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OpenGL gives you </a:t>
            </a:r>
            <a:r>
              <a:rPr lang="en-US" dirty="0" smtClean="0"/>
              <a:t>limited</a:t>
            </a:r>
            <a:r>
              <a:rPr lang="en-US" dirty="0" smtClean="0"/>
              <a:t> control over how your GPU executes these operations. GLSL </a:t>
            </a:r>
            <a:r>
              <a:rPr lang="en-US" dirty="0" err="1" smtClean="0"/>
              <a:t>shader</a:t>
            </a:r>
            <a:r>
              <a:rPr lang="en-US" dirty="0" smtClean="0"/>
              <a:t> programs give you more control.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environments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Most OpenGL environments simplify the management of the OpenGL context within a windowed application.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init (happens once)</a:t>
            </a:r>
          </a:p>
          <a:p>
            <a:pPr>
              <a:buNone/>
            </a:pPr>
            <a:r>
              <a:rPr lang="en-US" dirty="0" smtClean="0"/>
              <a:t>	set up camera lens / projection matrix</a:t>
            </a:r>
          </a:p>
          <a:p>
            <a:pPr>
              <a:buNone/>
            </a:pPr>
            <a:r>
              <a:rPr lang="en-US" dirty="0" smtClean="0"/>
              <a:t>	initialize lighting</a:t>
            </a:r>
          </a:p>
          <a:p>
            <a:pPr>
              <a:buNone/>
            </a:pPr>
            <a:r>
              <a:rPr lang="en-US" dirty="0" smtClean="0"/>
              <a:t>	load textures from disk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reshape (happens when screen is resized)</a:t>
            </a:r>
          </a:p>
          <a:p>
            <a:pPr>
              <a:buNone/>
            </a:pPr>
            <a:r>
              <a:rPr lang="en-US" dirty="0" smtClean="0"/>
              <a:t>	re-set projection matrix based on new size of screen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display (happens 60 times per second)</a:t>
            </a:r>
          </a:p>
          <a:p>
            <a:pPr>
              <a:buNone/>
            </a:pPr>
            <a:r>
              <a:rPr lang="en-US" dirty="0" smtClean="0"/>
              <a:t>	position camera</a:t>
            </a:r>
          </a:p>
          <a:p>
            <a:pPr>
              <a:buNone/>
            </a:pPr>
            <a:r>
              <a:rPr lang="en-US" dirty="0" smtClean="0"/>
              <a:t>	position drawing cursor coordinates</a:t>
            </a:r>
          </a:p>
          <a:p>
            <a:pPr>
              <a:buNone/>
            </a:pPr>
            <a:r>
              <a:rPr lang="en-US" dirty="0" smtClean="0"/>
              <a:t>	draw stuff</a:t>
            </a:r>
          </a:p>
          <a:p>
            <a:pPr>
              <a:buNone/>
            </a:pPr>
            <a:r>
              <a:rPr lang="en-US" dirty="0" smtClean="0"/>
              <a:t>	listen for mouse, keyboard, etc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 projection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</a:t>
            </a:r>
            <a:r>
              <a:rPr lang="en-US" dirty="0" smtClean="0"/>
              <a:t>efine camera attributes and set Projection matrix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glViewport</a:t>
            </a:r>
            <a:r>
              <a:rPr lang="en-US" dirty="0" smtClean="0"/>
              <a:t>, usually just the screen bounds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glPerspective</a:t>
            </a:r>
            <a:r>
              <a:rPr lang="en-US" dirty="0" smtClean="0"/>
              <a:t>, usually </a:t>
            </a:r>
            <a:r>
              <a:rPr lang="en-US" dirty="0" err="1" smtClean="0"/>
              <a:t>near</a:t>
            </a:r>
            <a:r>
              <a:rPr lang="en-US" dirty="0" err="1" smtClean="0"/>
              <a:t>,</a:t>
            </a:r>
            <a:r>
              <a:rPr lang="en-US" dirty="0" err="1" smtClean="0"/>
              <a:t>far</a:t>
            </a:r>
            <a:r>
              <a:rPr lang="en-US" dirty="0" smtClean="0"/>
              <a:t> = .1, 100; </a:t>
            </a:r>
            <a:r>
              <a:rPr lang="en-US" dirty="0" err="1" smtClean="0"/>
              <a:t>fovy</a:t>
            </a:r>
            <a:r>
              <a:rPr lang="en-US" dirty="0" smtClean="0"/>
              <a:t>=45, aspect ratio = </a:t>
            </a:r>
            <a:r>
              <a:rPr lang="en-US" dirty="0" err="1" smtClean="0"/>
              <a:t>w/h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or use </a:t>
            </a:r>
            <a:r>
              <a:rPr lang="en-US" dirty="0" err="1" smtClean="0"/>
              <a:t>glFrustum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or create an array of floats and load it using </a:t>
            </a:r>
            <a:r>
              <a:rPr lang="en-US" dirty="0" err="1" smtClean="0"/>
              <a:t>glLoadMatrix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 </a:t>
            </a:r>
            <a:r>
              <a:rPr lang="en-US" dirty="0" smtClean="0"/>
              <a:t>lighting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glLightfv</a:t>
            </a:r>
            <a:r>
              <a:rPr lang="en-US" dirty="0" smtClean="0"/>
              <a:t> defines one of the characteristics for one of the lights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ambient = general background light</a:t>
            </a:r>
          </a:p>
          <a:p>
            <a:pPr>
              <a:buNone/>
            </a:pPr>
            <a:r>
              <a:rPr lang="en-US" dirty="0" smtClean="0"/>
              <a:t>diffuse = light from a source that scatters uniformly when it bounces off an object</a:t>
            </a:r>
          </a:p>
          <a:p>
            <a:pPr>
              <a:buNone/>
            </a:pPr>
            <a:r>
              <a:rPr lang="en-US" dirty="0" err="1" smtClean="0"/>
              <a:t>specular</a:t>
            </a:r>
            <a:r>
              <a:rPr lang="en-US" dirty="0" smtClean="0"/>
              <a:t> = light from a source that scatters in a particular direction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://www.opengl.org/sdk/docs/man/xhtml/glLight.</a:t>
            </a:r>
            <a:r>
              <a:rPr lang="en-US" dirty="0" smtClean="0">
                <a:hlinkClick r:id="rId2"/>
              </a:rPr>
              <a:t>xml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//enable lighting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glEnable(GL_LIGHTING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//</a:t>
            </a:r>
            <a:r>
              <a:rPr lang="en-US" dirty="0" smtClean="0"/>
              <a:t> define a light </a:t>
            </a:r>
          </a:p>
          <a:p>
            <a:pPr>
              <a:buNone/>
            </a:pPr>
            <a:r>
              <a:rPr lang="en-US" dirty="0" smtClean="0"/>
              <a:t>	  glEnable</a:t>
            </a:r>
            <a:r>
              <a:rPr lang="en-US" dirty="0" smtClean="0"/>
              <a:t>(GL_LIGHT1);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glLightfv(GL_LIGHT1</a:t>
            </a:r>
            <a:r>
              <a:rPr lang="en-US" dirty="0" smtClean="0"/>
              <a:t>,</a:t>
            </a:r>
            <a:r>
              <a:rPr lang="en-US" dirty="0" smtClean="0"/>
              <a:t> GL_AMBIENT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a</a:t>
            </a:r>
            <a:r>
              <a:rPr lang="en-US" dirty="0" smtClean="0"/>
              <a:t>mbient</a:t>
            </a:r>
            <a:r>
              <a:rPr lang="en-US" dirty="0" smtClean="0"/>
              <a:t>, 0);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glLightfv(GL_LIGHT1</a:t>
            </a:r>
            <a:r>
              <a:rPr lang="en-US" dirty="0" smtClean="0"/>
              <a:t>,</a:t>
            </a:r>
            <a:r>
              <a:rPr lang="en-US" dirty="0" smtClean="0"/>
              <a:t> GL_DIFFUSE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d</a:t>
            </a:r>
            <a:r>
              <a:rPr lang="en-US" dirty="0" smtClean="0"/>
              <a:t>iffuse</a:t>
            </a:r>
            <a:r>
              <a:rPr lang="en-US" dirty="0" smtClean="0"/>
              <a:t>, 0);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glLightfv(GL_LIGHT1</a:t>
            </a:r>
            <a:r>
              <a:rPr lang="en-US" dirty="0" smtClean="0"/>
              <a:t>,</a:t>
            </a:r>
            <a:r>
              <a:rPr lang="en-US" dirty="0" smtClean="0"/>
              <a:t> GL_POSITION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lightPosition</a:t>
            </a:r>
            <a:r>
              <a:rPr lang="en-US" dirty="0" smtClean="0"/>
              <a:t>, 0);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textures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L</a:t>
            </a:r>
            <a:r>
              <a:rPr lang="en-US" dirty="0" smtClean="0"/>
              <a:t>oading textures by hand is kind of a pain. OpenGL environments generally provide helper methods.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texture is just an array of data, can be used for images, depth maps, luminance maps, etc</a:t>
            </a:r>
          </a:p>
          <a:p>
            <a:pPr>
              <a:buNone/>
            </a:pP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enable textures and generate texture ids</a:t>
            </a:r>
          </a:p>
          <a:p>
            <a:pPr marL="457200" indent="-457200">
              <a:buAutoNum type="arabicPeriod"/>
            </a:pPr>
            <a:r>
              <a:rPr lang="en-US" dirty="0" smtClean="0"/>
              <a:t>bind a specific texture id</a:t>
            </a:r>
          </a:p>
          <a:p>
            <a:pPr marL="457200" indent="-457200">
              <a:buAutoNum type="arabicPeriod"/>
            </a:pPr>
            <a:r>
              <a:rPr lang="en-US" dirty="0" smtClean="0"/>
              <a:t>load image from disk</a:t>
            </a:r>
          </a:p>
          <a:p>
            <a:pPr marL="457200" indent="-457200">
              <a:buAutoNum type="arabicPeriod"/>
            </a:pPr>
            <a:r>
              <a:rPr lang="en-US" dirty="0" smtClean="0"/>
              <a:t>put it into a texture object – usually 2D, RGBA format</a:t>
            </a:r>
          </a:p>
          <a:p>
            <a:pPr marL="457200" indent="-457200">
              <a:buAutoNum type="arabicPeriod"/>
            </a:pPr>
            <a:r>
              <a:rPr lang="en-US" dirty="0" smtClean="0"/>
              <a:t>set texture attributes (</a:t>
            </a:r>
            <a:r>
              <a:rPr lang="en-US" dirty="0" err="1" smtClean="0"/>
              <a:t>eg</a:t>
            </a:r>
            <a:r>
              <a:rPr lang="en-US" dirty="0" smtClean="0"/>
              <a:t>, linear filtering, clamping)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textures are copied directly onto the video card, so drawing them is “hardware-accelerated”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glEnable(GL_TEXTURE_2D);</a:t>
            </a:r>
          </a:p>
          <a:p>
            <a:pPr marL="457200" indent="-457200">
              <a:buNone/>
            </a:pPr>
            <a:r>
              <a:rPr lang="en-US" dirty="0" smtClean="0"/>
              <a:t>glGenTextures(3, </a:t>
            </a:r>
            <a:r>
              <a:rPr lang="en-US" dirty="0" err="1" smtClean="0"/>
              <a:t>int</a:t>
            </a:r>
            <a:r>
              <a:rPr lang="en-US" dirty="0" smtClean="0"/>
              <a:t>[], 0); //bind 3 textures to IDs</a:t>
            </a:r>
          </a:p>
          <a:p>
            <a:pPr marL="457200" indent="-457200">
              <a:buNone/>
            </a:pPr>
            <a:r>
              <a:rPr lang="en-US" dirty="0" smtClean="0"/>
              <a:t>glBindTexture(GL_TEXTURE_2D</a:t>
            </a:r>
            <a:r>
              <a:rPr lang="en-US" dirty="0" smtClean="0"/>
              <a:t>, textures[0])</a:t>
            </a:r>
            <a:r>
              <a:rPr lang="en-US" dirty="0" smtClean="0"/>
              <a:t>;</a:t>
            </a:r>
          </a:p>
          <a:p>
            <a:pPr marL="457200" indent="-457200">
              <a:buNone/>
            </a:pPr>
            <a:r>
              <a:rPr lang="en-US" dirty="0" smtClean="0"/>
              <a:t>glTexParameteri(GL_TEXTURE_2D</a:t>
            </a:r>
            <a:r>
              <a:rPr lang="en-US" dirty="0" smtClean="0"/>
              <a:t>,</a:t>
            </a:r>
            <a:r>
              <a:rPr lang="en-US" dirty="0" smtClean="0"/>
              <a:t> GL_TEXTURE_MIN_FILTER</a:t>
            </a:r>
            <a:r>
              <a:rPr lang="en-US" dirty="0" smtClean="0"/>
              <a:t>,</a:t>
            </a:r>
            <a:r>
              <a:rPr lang="en-US" dirty="0" smtClean="0"/>
              <a:t> GL_LINEAR</a:t>
            </a:r>
            <a:r>
              <a:rPr lang="en-US" dirty="0" smtClean="0"/>
              <a:t>)</a:t>
            </a:r>
            <a:r>
              <a:rPr lang="en-US" dirty="0" smtClean="0"/>
              <a:t>;</a:t>
            </a:r>
          </a:p>
          <a:p>
            <a:pPr marL="457200" indent="-457200">
              <a:buNone/>
            </a:pPr>
            <a:r>
              <a:rPr lang="en-US" dirty="0" smtClean="0"/>
              <a:t>glTexImage2D</a:t>
            </a:r>
            <a:r>
              <a:rPr lang="en-US" dirty="0" smtClean="0"/>
              <a:t>(</a:t>
            </a:r>
            <a:r>
              <a:rPr lang="en-US" dirty="0" smtClean="0"/>
              <a:t>textures[0], </a:t>
            </a:r>
            <a:r>
              <a:rPr lang="en-US" dirty="0" smtClean="0"/>
              <a:t>0,</a:t>
            </a:r>
            <a:r>
              <a:rPr lang="en-US" dirty="0" smtClean="0"/>
              <a:t> GL_RGBA, </a:t>
            </a:r>
            <a:r>
              <a:rPr lang="en-US" dirty="0" err="1" smtClean="0"/>
              <a:t>imgWidth</a:t>
            </a:r>
            <a:r>
              <a:rPr lang="en-US" dirty="0" smtClean="0"/>
              <a:t>, </a:t>
            </a:r>
            <a:r>
              <a:rPr lang="en-US" dirty="0" err="1" smtClean="0"/>
              <a:t>imgHeight</a:t>
            </a:r>
            <a:r>
              <a:rPr lang="en-US" dirty="0" smtClean="0"/>
              <a:t>, </a:t>
            </a:r>
            <a:r>
              <a:rPr lang="en-US" dirty="0" smtClean="0"/>
              <a:t>0,</a:t>
            </a:r>
            <a:r>
              <a:rPr lang="en-US" dirty="0" smtClean="0"/>
              <a:t> GL_RGBA, GL_UNSIGNED_BYTE</a:t>
            </a:r>
            <a:r>
              <a:rPr lang="en-US" dirty="0" smtClean="0"/>
              <a:t>, </a:t>
            </a:r>
            <a:r>
              <a:rPr lang="en-US" dirty="0" err="1" smtClean="0"/>
              <a:t>imgPixelData</a:t>
            </a:r>
            <a:r>
              <a:rPr lang="en-US" dirty="0" smtClean="0"/>
              <a:t>)</a:t>
            </a:r>
            <a:r>
              <a:rPr lang="en-US" dirty="0" smtClean="0"/>
              <a:t>;</a:t>
            </a:r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textures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</a:t>
            </a:r>
            <a:r>
              <a:rPr lang="en-US" dirty="0" smtClean="0"/>
              <a:t>draw a texture you “bind” it to your </a:t>
            </a:r>
            <a:r>
              <a:rPr lang="en-US" dirty="0" smtClean="0"/>
              <a:t>geometry and then position it in relation to vertices.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Texture coordinates are always normalized to between 0 and 1.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glBindTexture(GL_TEXTURE_2D</a:t>
            </a:r>
            <a:r>
              <a:rPr lang="en-US" dirty="0" smtClean="0"/>
              <a:t>, </a:t>
            </a:r>
            <a:r>
              <a:rPr lang="en-US" dirty="0" err="1" smtClean="0"/>
              <a:t>textureID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gl.glBegin(GL2.GL_QUADS);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glTexCoord2f</a:t>
            </a:r>
            <a:r>
              <a:rPr lang="en-US" dirty="0" smtClean="0"/>
              <a:t>(0.0f, 0.0f)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smtClean="0"/>
              <a:t>glVertex3f</a:t>
            </a:r>
            <a:r>
              <a:rPr lang="en-US" dirty="0" smtClean="0"/>
              <a:t>(-1.0f, -1.0f, 1.0f);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glTexCoord2f</a:t>
            </a:r>
            <a:r>
              <a:rPr lang="en-US" dirty="0" smtClean="0"/>
              <a:t>(1.0f, 0.0f)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smtClean="0"/>
              <a:t>glVertex3f</a:t>
            </a:r>
            <a:r>
              <a:rPr lang="en-US" dirty="0" smtClean="0"/>
              <a:t>(1.0f, -1.0f, 1.0f);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glTexCoord2f</a:t>
            </a:r>
            <a:r>
              <a:rPr lang="en-US" dirty="0" smtClean="0"/>
              <a:t>(1.0f, 1.0f)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smtClean="0"/>
              <a:t>glVertex3f</a:t>
            </a:r>
            <a:r>
              <a:rPr lang="en-US" dirty="0" smtClean="0"/>
              <a:t>(1.0f, 1.0f, 1.0f);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/>
              <a:t> glTexCoord2f</a:t>
            </a:r>
            <a:r>
              <a:rPr lang="en-US" dirty="0" smtClean="0"/>
              <a:t>(0.0f, 1.0f)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smtClean="0"/>
              <a:t>glVertex3f</a:t>
            </a:r>
            <a:r>
              <a:rPr lang="en-US" dirty="0" smtClean="0"/>
              <a:t>(-1.0f, 1.0f, 1.0f)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glEnd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and Popping the </a:t>
            </a:r>
            <a:r>
              <a:rPr lang="en-US" dirty="0" err="1" smtClean="0"/>
              <a:t>Modelview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hese are convenience methods to let you save state during drawing.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set up camera view by moving the cursor 10 units away</a:t>
            </a:r>
          </a:p>
          <a:p>
            <a:pPr>
              <a:buNone/>
            </a:pPr>
            <a:r>
              <a:rPr lang="en-US" dirty="0" smtClean="0"/>
              <a:t>	glTranslate3f(0f, 0f, -10f)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store this view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dirty="0" err="1" smtClean="0"/>
              <a:t>glPushMatrix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do something which changes the </a:t>
            </a:r>
            <a:r>
              <a:rPr lang="en-US" dirty="0" err="1" smtClean="0"/>
              <a:t>modelview</a:t>
            </a:r>
            <a:r>
              <a:rPr lang="en-US" dirty="0" smtClean="0"/>
              <a:t> matrix</a:t>
            </a:r>
          </a:p>
          <a:p>
            <a:pPr>
              <a:buNone/>
            </a:pPr>
            <a:r>
              <a:rPr lang="en-US" dirty="0" smtClean="0"/>
              <a:t>	glRotatef(45f, 0f, 1f, 0f); glScale3f(2f, .5f, 0f); glTranslate3f(1f, -2f, 3f);</a:t>
            </a:r>
          </a:p>
          <a:p>
            <a:pPr>
              <a:buNone/>
            </a:pPr>
            <a:r>
              <a:rPr lang="en-US" dirty="0" smtClean="0"/>
              <a:t>			(draw stuff...)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return to nice simple view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glPopMatrix</a:t>
            </a:r>
            <a:r>
              <a:rPr lang="en-US" dirty="0" smtClean="0"/>
              <a:t>();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 can nest a large number of these </a:t>
            </a:r>
            <a:r>
              <a:rPr lang="en-US" dirty="0" err="1" smtClean="0"/>
              <a:t>modelviews</a:t>
            </a:r>
            <a:r>
              <a:rPr lang="en-US" dirty="0" smtClean="0"/>
              <a:t> on the stack with no loss of performance. Used in scene graphs.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12781</TotalTime>
  <Words>891</Words>
  <Application>Microsoft Macintosh PowerPoint</Application>
  <PresentationFormat>On-screen Show (4:3)</PresentationFormat>
  <Paragraphs>124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Overview</vt:lpstr>
      <vt:lpstr>Vertex and Fragment Operations</vt:lpstr>
      <vt:lpstr>OpenGL environments </vt:lpstr>
      <vt:lpstr>init projection matrix</vt:lpstr>
      <vt:lpstr>init lighting</vt:lpstr>
      <vt:lpstr>load textures</vt:lpstr>
      <vt:lpstr>drawing textures</vt:lpstr>
      <vt:lpstr>Pushing and Popping the Modelview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creator>angus</dc:creator>
  <cp:lastModifiedBy>angus</cp:lastModifiedBy>
  <cp:revision>43</cp:revision>
  <dcterms:created xsi:type="dcterms:W3CDTF">2010-03-30T03:38:53Z</dcterms:created>
  <dcterms:modified xsi:type="dcterms:W3CDTF">2010-04-02T05:12:08Z</dcterms:modified>
</cp:coreProperties>
</file>