
<file path=[Content_Types].xml><?xml version="1.0" encoding="utf-8"?>
<Types xmlns="http://schemas.openxmlformats.org/package/2006/content-types">
  <Override PartName="/ppt/slides/slide17.xml" ContentType="application/vnd.openxmlformats-officedocument.presentationml.slide+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slides/slide2.xml" ContentType="application/vnd.openxmlformats-officedocument.presentationml.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docProps/app.xml" ContentType="application/vnd.openxmlformats-officedocument.extended-properties+xml"/>
  <Override PartName="/ppt/slides/slide5.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8.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Override PartName="/ppt/theme/theme3.xml" ContentType="application/vnd.openxmlformats-officedocument.theme+xml"/>
  <Default Extension="jpeg" ContentType="image/jpeg"/>
  <Override PartName="/ppt/commentAuthors.xml" ContentType="application/vnd.openxmlformats-officedocument.presentationml.commentAuthors+xml"/>
  <Override PartName="/ppt/slides/slide3.xml" ContentType="application/vnd.openxmlformats-officedocument.presentationml.slide+xml"/>
  <Override PartName="/ppt/slides/slide4.xml" ContentType="application/vnd.openxmlformats-officedocument.presentationml.slide+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slides/slide15.xml" ContentType="application/vnd.openxmlformats-officedocument.presentationml.slide+xml"/>
  <Override PartName="/ppt/viewProps.xml" ContentType="application/vnd.openxmlformats-officedocument.presentationml.viewProps+xml"/>
  <Default Extension="bin" ContentType="application/vnd.openxmlformats-officedocument.presentationml.printerSettings"/>
  <Override PartName="/docProps/core.xml" ContentType="application/vnd.openxmlformats-package.core-properties+xml"/>
  <Default Extension="rels" ContentType="application/vnd.openxmlformats-package.relationships+xml"/>
  <Override PartName="/ppt/slides/slide9.xml" ContentType="application/vnd.openxmlformats-officedocument.presentationml.slide+xml"/>
  <Override PartName="/ppt/handoutMasters/handoutMaster1.xml" ContentType="application/vnd.openxmlformats-officedocument.presentationml.handoutMaster+xml"/>
  <Override PartName="/ppt/slides/slide13.xml" ContentType="application/vnd.openxmlformats-officedocument.presentationml.slide+xml"/>
  <Override PartName="/ppt/slides/slide14.xml" ContentType="application/vnd.openxmlformats-officedocument.presentationml.slide+xml"/>
  <Override PartName="/ppt/slides/slide6.xml" ContentType="application/vnd.openxmlformats-officedocument.presentationml.slide+xml"/>
  <Override PartName="/ppt/slides/slide16.xml" ContentType="application/vnd.openxmlformats-officedocument.presentationml.slide+xml"/>
  <Override PartName="/ppt/slides/slide12.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20"/>
  </p:notesMasterIdLst>
  <p:handoutMasterIdLst>
    <p:handoutMasterId r:id="rId21"/>
  </p:handoutMasterIdLst>
  <p:sldIdLst>
    <p:sldId id="285" r:id="rId2"/>
    <p:sldId id="287" r:id="rId3"/>
    <p:sldId id="288" r:id="rId4"/>
    <p:sldId id="289" r:id="rId5"/>
    <p:sldId id="290" r:id="rId6"/>
    <p:sldId id="291" r:id="rId7"/>
    <p:sldId id="293" r:id="rId8"/>
    <p:sldId id="295" r:id="rId9"/>
    <p:sldId id="296" r:id="rId10"/>
    <p:sldId id="308" r:id="rId11"/>
    <p:sldId id="294" r:id="rId12"/>
    <p:sldId id="302" r:id="rId13"/>
    <p:sldId id="303" r:id="rId14"/>
    <p:sldId id="304" r:id="rId15"/>
    <p:sldId id="305" r:id="rId16"/>
    <p:sldId id="306" r:id="rId17"/>
    <p:sldId id="307" r:id="rId18"/>
    <p:sldId id="309"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angus" initials="a" lastIdx="1"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02" autoAdjust="0"/>
    <p:restoredTop sz="97768" autoAdjust="0"/>
  </p:normalViewPr>
  <p:slideViewPr>
    <p:cSldViewPr snapToObjects="1">
      <p:cViewPr varScale="1">
        <p:scale>
          <a:sx n="75" d="100"/>
          <a:sy n="75" d="100"/>
        </p:scale>
        <p:origin x="-448"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7" Type="http://schemas.openxmlformats.org/officeDocument/2006/relationships/slide" Target="slides/slide6.xml"/><Relationship Id="rId1" Type="http://schemas.openxmlformats.org/officeDocument/2006/relationships/slideMaster" Target="slideMasters/slideMaster1.xml"/><Relationship Id="rId24" Type="http://schemas.openxmlformats.org/officeDocument/2006/relationships/presProps" Target="presProps.xml"/><Relationship Id="rId25" Type="http://schemas.openxmlformats.org/officeDocument/2006/relationships/viewProps" Target="viewProps.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12" Type="http://schemas.openxmlformats.org/officeDocument/2006/relationships/slide" Target="slides/slide11.xml"/><Relationship Id="rId17" Type="http://schemas.openxmlformats.org/officeDocument/2006/relationships/slide" Target="slides/slide16.xml"/><Relationship Id="rId9" Type="http://schemas.openxmlformats.org/officeDocument/2006/relationships/slide" Target="slides/slide8.xml"/><Relationship Id="rId18" Type="http://schemas.openxmlformats.org/officeDocument/2006/relationships/slide" Target="slides/slide17.xml"/><Relationship Id="rId3" Type="http://schemas.openxmlformats.org/officeDocument/2006/relationships/slide" Target="slides/slide2.xml"/><Relationship Id="rId27" Type="http://schemas.openxmlformats.org/officeDocument/2006/relationships/tableStyles" Target="tableStyles.xml"/><Relationship Id="rId14" Type="http://schemas.openxmlformats.org/officeDocument/2006/relationships/slide" Target="slides/slide13.xml"/><Relationship Id="rId23" Type="http://schemas.openxmlformats.org/officeDocument/2006/relationships/commentAuthors" Target="commentAuthors.xml"/><Relationship Id="rId4" Type="http://schemas.openxmlformats.org/officeDocument/2006/relationships/slide" Target="slides/slide3.xml"/><Relationship Id="rId26" Type="http://schemas.openxmlformats.org/officeDocument/2006/relationships/theme" Target="theme/theme1.xml"/><Relationship Id="rId11" Type="http://schemas.openxmlformats.org/officeDocument/2006/relationships/slide" Target="slides/slide10.xml"/><Relationship Id="rId6" Type="http://schemas.openxmlformats.org/officeDocument/2006/relationships/slide" Target="slides/slide5.xml"/><Relationship Id="rId16" Type="http://schemas.openxmlformats.org/officeDocument/2006/relationships/slide" Target="slides/slide15.xml"/><Relationship Id="rId5" Type="http://schemas.openxmlformats.org/officeDocument/2006/relationships/slide" Target="slides/slide4.xml"/><Relationship Id="rId15" Type="http://schemas.openxmlformats.org/officeDocument/2006/relationships/slide" Target="slides/slide14.xml"/><Relationship Id="rId19" Type="http://schemas.openxmlformats.org/officeDocument/2006/relationships/slide" Target="slides/slide18.xml"/><Relationship Id="rId20" Type="http://schemas.openxmlformats.org/officeDocument/2006/relationships/notesMaster" Target="notesMasters/notesMaster1.xml"/><Relationship Id="rId22" Type="http://schemas.openxmlformats.org/officeDocument/2006/relationships/printerSettings" Target="printerSettings/printerSettings1.bin"/><Relationship Id="rId21" Type="http://schemas.openxmlformats.org/officeDocument/2006/relationships/handoutMaster" Target="handoutMasters/handoutMaster1.xml"/><Relationship Id="rId2"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80F2AA2-5999-694E-BECA-C04EC3787B8C}" type="datetimeFigureOut">
              <a:rPr lang="en-US" smtClean="0"/>
              <a:pPr/>
              <a:t>4/13/10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3FA4697-4BF1-8641-A5B7-669F436B7779}"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183CD9A-5347-214B-B462-C810CCF1BB3F}" type="datetimeFigureOut">
              <a:rPr lang="en-US" smtClean="0"/>
              <a:pPr/>
              <a:t>4/13/10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22996E-56A2-774B-BE5F-75BF2288B6FA}" type="slidenum">
              <a:rPr lang="en-US" smtClean="0"/>
              <a:pPr/>
              <a:t>‹#›</a:t>
            </a:fld>
            <a:endParaRPr lang="en-US"/>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422996E-56A2-774B-BE5F-75BF2288B6FA}" type="slidenum">
              <a:rPr lang="en-US" smtClean="0"/>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3352800" y="6356350"/>
            <a:ext cx="5334000" cy="365125"/>
          </a:xfrm>
          <a:prstGeom prst="rect">
            <a:avLst/>
          </a:prstGeom>
        </p:spPr>
        <p:txBody>
          <a:bodyPr/>
          <a:lstStyle/>
          <a:p>
            <a:endParaRPr lang="en-US"/>
          </a:p>
        </p:txBody>
      </p:sp>
      <p:sp>
        <p:nvSpPr>
          <p:cNvPr id="5" name="Footer Placeholder 4"/>
          <p:cNvSpPr>
            <a:spLocks noGrp="1"/>
          </p:cNvSpPr>
          <p:nvPr>
            <p:ph type="ftr" sz="quarter" idx="11"/>
          </p:nvPr>
        </p:nvSpPr>
        <p:spPr>
          <a:xfrm>
            <a:off x="6705600" y="6356350"/>
            <a:ext cx="19812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0E18E732-274E-2849-9511-2414074138C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3352800" y="6356350"/>
            <a:ext cx="5334000" cy="365125"/>
          </a:xfrm>
          <a:prstGeom prst="rect">
            <a:avLst/>
          </a:prstGeom>
        </p:spPr>
        <p:txBody>
          <a:bodyPr/>
          <a:lstStyle/>
          <a:p>
            <a:endParaRPr lang="en-US"/>
          </a:p>
        </p:txBody>
      </p:sp>
      <p:sp>
        <p:nvSpPr>
          <p:cNvPr id="5" name="Footer Placeholder 4"/>
          <p:cNvSpPr>
            <a:spLocks noGrp="1"/>
          </p:cNvSpPr>
          <p:nvPr>
            <p:ph type="ftr" sz="quarter" idx="11"/>
          </p:nvPr>
        </p:nvSpPr>
        <p:spPr>
          <a:xfrm>
            <a:off x="6705600" y="6356350"/>
            <a:ext cx="19812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0E18E732-274E-2849-9511-2414074138C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3352800" y="6356350"/>
            <a:ext cx="5334000" cy="365125"/>
          </a:xfrm>
          <a:prstGeom prst="rect">
            <a:avLst/>
          </a:prstGeom>
        </p:spPr>
        <p:txBody>
          <a:bodyPr/>
          <a:lstStyle/>
          <a:p>
            <a:endParaRPr lang="en-US"/>
          </a:p>
        </p:txBody>
      </p:sp>
      <p:sp>
        <p:nvSpPr>
          <p:cNvPr id="5" name="Footer Placeholder 4"/>
          <p:cNvSpPr>
            <a:spLocks noGrp="1"/>
          </p:cNvSpPr>
          <p:nvPr>
            <p:ph type="ftr" sz="quarter" idx="11"/>
          </p:nvPr>
        </p:nvSpPr>
        <p:spPr>
          <a:xfrm>
            <a:off x="6705600" y="6356350"/>
            <a:ext cx="19812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0E18E732-274E-2849-9511-2414074138C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3352800" y="6356350"/>
            <a:ext cx="5334000" cy="365125"/>
          </a:xfrm>
          <a:prstGeom prst="rect">
            <a:avLst/>
          </a:prstGeom>
        </p:spPr>
        <p:txBody>
          <a:bodyPr/>
          <a:lstStyle/>
          <a:p>
            <a:endParaRPr lang="en-US"/>
          </a:p>
        </p:txBody>
      </p:sp>
      <p:sp>
        <p:nvSpPr>
          <p:cNvPr id="5" name="Footer Placeholder 4"/>
          <p:cNvSpPr>
            <a:spLocks noGrp="1"/>
          </p:cNvSpPr>
          <p:nvPr>
            <p:ph type="ftr" sz="quarter" idx="11"/>
          </p:nvPr>
        </p:nvSpPr>
        <p:spPr>
          <a:xfrm>
            <a:off x="6705600" y="6356350"/>
            <a:ext cx="19812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0E18E732-274E-2849-9511-2414074138C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3352800" y="6356350"/>
            <a:ext cx="5334000" cy="365125"/>
          </a:xfrm>
          <a:prstGeom prst="rect">
            <a:avLst/>
          </a:prstGeom>
        </p:spPr>
        <p:txBody>
          <a:bodyPr/>
          <a:lstStyle/>
          <a:p>
            <a:endParaRPr lang="en-US"/>
          </a:p>
        </p:txBody>
      </p:sp>
      <p:sp>
        <p:nvSpPr>
          <p:cNvPr id="5" name="Footer Placeholder 4"/>
          <p:cNvSpPr>
            <a:spLocks noGrp="1"/>
          </p:cNvSpPr>
          <p:nvPr>
            <p:ph type="ftr" sz="quarter" idx="11"/>
          </p:nvPr>
        </p:nvSpPr>
        <p:spPr>
          <a:xfrm>
            <a:off x="6705600" y="6356350"/>
            <a:ext cx="19812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0E18E732-274E-2849-9511-2414074138C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3352800" y="6356350"/>
            <a:ext cx="5334000" cy="365125"/>
          </a:xfrm>
          <a:prstGeom prst="rect">
            <a:avLst/>
          </a:prstGeom>
        </p:spPr>
        <p:txBody>
          <a:bodyPr/>
          <a:lstStyle/>
          <a:p>
            <a:endParaRPr lang="en-US"/>
          </a:p>
        </p:txBody>
      </p:sp>
      <p:sp>
        <p:nvSpPr>
          <p:cNvPr id="6" name="Footer Placeholder 5"/>
          <p:cNvSpPr>
            <a:spLocks noGrp="1"/>
          </p:cNvSpPr>
          <p:nvPr>
            <p:ph type="ftr" sz="quarter" idx="11"/>
          </p:nvPr>
        </p:nvSpPr>
        <p:spPr>
          <a:xfrm>
            <a:off x="6705600" y="6356350"/>
            <a:ext cx="19812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0E18E732-274E-2849-9511-2414074138C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3352800" y="6356350"/>
            <a:ext cx="5334000" cy="365125"/>
          </a:xfrm>
          <a:prstGeom prst="rect">
            <a:avLst/>
          </a:prstGeom>
        </p:spPr>
        <p:txBody>
          <a:bodyPr/>
          <a:lstStyle/>
          <a:p>
            <a:endParaRPr lang="en-US"/>
          </a:p>
        </p:txBody>
      </p:sp>
      <p:sp>
        <p:nvSpPr>
          <p:cNvPr id="8" name="Footer Placeholder 7"/>
          <p:cNvSpPr>
            <a:spLocks noGrp="1"/>
          </p:cNvSpPr>
          <p:nvPr>
            <p:ph type="ftr" sz="quarter" idx="11"/>
          </p:nvPr>
        </p:nvSpPr>
        <p:spPr>
          <a:xfrm>
            <a:off x="6705600" y="6356350"/>
            <a:ext cx="19812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0E18E732-274E-2849-9511-2414074138C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3352800" y="6356350"/>
            <a:ext cx="5334000" cy="365125"/>
          </a:xfrm>
          <a:prstGeom prst="rect">
            <a:avLst/>
          </a:prstGeom>
        </p:spPr>
        <p:txBody>
          <a:bodyPr/>
          <a:lstStyle/>
          <a:p>
            <a:endParaRPr lang="en-US"/>
          </a:p>
        </p:txBody>
      </p:sp>
      <p:sp>
        <p:nvSpPr>
          <p:cNvPr id="4" name="Footer Placeholder 3"/>
          <p:cNvSpPr>
            <a:spLocks noGrp="1"/>
          </p:cNvSpPr>
          <p:nvPr>
            <p:ph type="ftr" sz="quarter" idx="11"/>
          </p:nvPr>
        </p:nvSpPr>
        <p:spPr>
          <a:xfrm>
            <a:off x="6705600" y="6356350"/>
            <a:ext cx="19812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0E18E732-274E-2849-9511-2414074138C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3352800" y="6356350"/>
            <a:ext cx="5334000" cy="365125"/>
          </a:xfrm>
          <a:prstGeom prst="rect">
            <a:avLst/>
          </a:prstGeom>
        </p:spPr>
        <p:txBody>
          <a:bodyPr/>
          <a:lstStyle/>
          <a:p>
            <a:endParaRPr lang="en-US"/>
          </a:p>
        </p:txBody>
      </p:sp>
      <p:sp>
        <p:nvSpPr>
          <p:cNvPr id="3" name="Footer Placeholder 2"/>
          <p:cNvSpPr>
            <a:spLocks noGrp="1"/>
          </p:cNvSpPr>
          <p:nvPr>
            <p:ph type="ftr" sz="quarter" idx="11"/>
          </p:nvPr>
        </p:nvSpPr>
        <p:spPr>
          <a:xfrm>
            <a:off x="6705600" y="6356350"/>
            <a:ext cx="19812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0E18E732-274E-2849-9511-2414074138C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352800" y="6356350"/>
            <a:ext cx="5334000" cy="365125"/>
          </a:xfrm>
          <a:prstGeom prst="rect">
            <a:avLst/>
          </a:prstGeom>
        </p:spPr>
        <p:txBody>
          <a:bodyPr/>
          <a:lstStyle/>
          <a:p>
            <a:endParaRPr lang="en-US"/>
          </a:p>
        </p:txBody>
      </p:sp>
      <p:sp>
        <p:nvSpPr>
          <p:cNvPr id="6" name="Footer Placeholder 5"/>
          <p:cNvSpPr>
            <a:spLocks noGrp="1"/>
          </p:cNvSpPr>
          <p:nvPr>
            <p:ph type="ftr" sz="quarter" idx="11"/>
          </p:nvPr>
        </p:nvSpPr>
        <p:spPr>
          <a:xfrm>
            <a:off x="6705600" y="6356350"/>
            <a:ext cx="19812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0E18E732-274E-2849-9511-2414074138C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352800" y="6356350"/>
            <a:ext cx="5334000" cy="365125"/>
          </a:xfrm>
          <a:prstGeom prst="rect">
            <a:avLst/>
          </a:prstGeom>
        </p:spPr>
        <p:txBody>
          <a:bodyPr/>
          <a:lstStyle/>
          <a:p>
            <a:endParaRPr lang="en-US"/>
          </a:p>
        </p:txBody>
      </p:sp>
      <p:sp>
        <p:nvSpPr>
          <p:cNvPr id="6" name="Footer Placeholder 5"/>
          <p:cNvSpPr>
            <a:spLocks noGrp="1"/>
          </p:cNvSpPr>
          <p:nvPr>
            <p:ph type="ftr" sz="quarter" idx="11"/>
          </p:nvPr>
        </p:nvSpPr>
        <p:spPr>
          <a:xfrm>
            <a:off x="6705600" y="6356350"/>
            <a:ext cx="19812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0E18E732-274E-2849-9511-2414074138C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563562"/>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990600"/>
            <a:ext cx="8229600" cy="536575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4"/>
          <p:cNvSpPr txBox="1">
            <a:spLocks/>
          </p:cNvSpPr>
          <p:nvPr userDrawn="1"/>
        </p:nvSpPr>
        <p:spPr>
          <a:xfrm>
            <a:off x="457200" y="6356350"/>
            <a:ext cx="2819400" cy="365125"/>
          </a:xfrm>
          <a:prstGeom prst="rect">
            <a:avLst/>
          </a:prstGeom>
        </p:spPr>
        <p:txBody>
          <a:bodyPr vert="horz" lIns="91440" tIns="45720" rIns="91440" bIns="45720" rtlCol="0" anchor="ctr"/>
          <a:lstStyle>
            <a:lvl1pPr algn="ctr">
              <a:defRPr sz="1200">
                <a:solidFill>
                  <a:schemeClr val="bg1">
                    <a:lumMod val="50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schemeClr val="bg1">
                    <a:lumMod val="50000"/>
                  </a:schemeClr>
                </a:solidFill>
                <a:effectLst/>
                <a:uLnTx/>
                <a:uFillTx/>
                <a:latin typeface="+mn-lt"/>
                <a:ea typeface="+mn-ea"/>
                <a:cs typeface="+mn-cs"/>
              </a:rPr>
              <a:t>MAT 594CM </a:t>
            </a:r>
            <a:r>
              <a:rPr kumimoji="0" lang="en-US" sz="1200" b="0" i="0" u="none" strike="noStrike" kern="1200" cap="none" spc="0" normalizeH="0" baseline="0" noProof="0" dirty="0" smtClean="0">
                <a:ln>
                  <a:noFill/>
                </a:ln>
                <a:solidFill>
                  <a:schemeClr val="bg1">
                    <a:lumMod val="50000"/>
                  </a:schemeClr>
                </a:solidFill>
                <a:effectLst/>
                <a:uLnTx/>
                <a:uFillTx/>
                <a:latin typeface="+mn-lt"/>
                <a:ea typeface="+mn-ea"/>
                <a:cs typeface="+mn-cs"/>
              </a:rPr>
              <a:t>S10</a:t>
            </a:r>
            <a:endParaRPr kumimoji="0" lang="en-US" sz="1200" b="0" i="0" u="none" strike="noStrike" kern="1200" cap="none" spc="0" normalizeH="0" baseline="0" noProof="0" dirty="0" smtClean="0">
              <a:ln>
                <a:noFill/>
              </a:ln>
              <a:solidFill>
                <a:schemeClr val="bg1">
                  <a:lumMod val="50000"/>
                </a:schemeClr>
              </a:solidFill>
              <a:effectLst/>
              <a:uLnTx/>
              <a:uFillTx/>
              <a:latin typeface="+mn-lt"/>
              <a:ea typeface="+mn-ea"/>
              <a:cs typeface="+mn-cs"/>
            </a:endParaRPr>
          </a:p>
        </p:txBody>
      </p:sp>
      <p:sp>
        <p:nvSpPr>
          <p:cNvPr id="8" name="Footer Placeholder 4"/>
          <p:cNvSpPr txBox="1">
            <a:spLocks/>
          </p:cNvSpPr>
          <p:nvPr userDrawn="1"/>
        </p:nvSpPr>
        <p:spPr>
          <a:xfrm>
            <a:off x="2895600" y="6356350"/>
            <a:ext cx="3200400" cy="365125"/>
          </a:xfrm>
          <a:prstGeom prst="rect">
            <a:avLst/>
          </a:prstGeom>
        </p:spPr>
        <p:txBody>
          <a:bodyPr vert="horz" lIns="91440" tIns="45720" rIns="91440" bIns="45720" rtlCol="0" anchor="ctr"/>
          <a:lstStyle>
            <a:lvl1pPr algn="r">
              <a:defRPr sz="1200">
                <a:solidFill>
                  <a:schemeClr val="bg1">
                    <a:lumMod val="50000"/>
                  </a:schemeClr>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schemeClr val="bg1">
                    <a:lumMod val="50000"/>
                  </a:schemeClr>
                </a:solidFill>
                <a:effectLst/>
                <a:uLnTx/>
                <a:uFillTx/>
                <a:latin typeface="+mn-lt"/>
                <a:ea typeface="+mn-ea"/>
                <a:cs typeface="+mn-cs"/>
              </a:rPr>
              <a:t>Fundamentals of Spatial Computing </a:t>
            </a:r>
          </a:p>
        </p:txBody>
      </p:sp>
      <p:sp>
        <p:nvSpPr>
          <p:cNvPr id="9" name="Footer Placeholder 4"/>
          <p:cNvSpPr txBox="1">
            <a:spLocks/>
          </p:cNvSpPr>
          <p:nvPr userDrawn="1"/>
        </p:nvSpPr>
        <p:spPr>
          <a:xfrm>
            <a:off x="6324600" y="6356350"/>
            <a:ext cx="2362200" cy="365125"/>
          </a:xfrm>
          <a:prstGeom prst="rect">
            <a:avLst/>
          </a:prstGeom>
        </p:spPr>
        <p:txBody>
          <a:bodyPr vert="horz" lIns="91440" tIns="45720" rIns="91440" bIns="45720" rtlCol="0" anchor="ctr"/>
          <a:lstStyle>
            <a:lvl1pPr algn="ctr">
              <a:defRPr sz="1200">
                <a:solidFill>
                  <a:schemeClr val="bg1">
                    <a:lumMod val="50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schemeClr val="bg1">
                    <a:lumMod val="50000"/>
                  </a:schemeClr>
                </a:solidFill>
                <a:effectLst/>
                <a:uLnTx/>
                <a:uFillTx/>
                <a:latin typeface="+mn-lt"/>
                <a:ea typeface="+mn-ea"/>
                <a:cs typeface="+mn-cs"/>
              </a:rPr>
              <a:t>Angus </a:t>
            </a:r>
            <a:r>
              <a:rPr kumimoji="0" lang="en-US" sz="1200" b="0" i="0" u="none" strike="noStrike" kern="1200" cap="none" spc="0" normalizeH="0" baseline="0" noProof="0" dirty="0" smtClean="0">
                <a:ln>
                  <a:noFill/>
                </a:ln>
                <a:solidFill>
                  <a:schemeClr val="bg1">
                    <a:lumMod val="50000"/>
                  </a:schemeClr>
                </a:solidFill>
                <a:effectLst/>
                <a:uLnTx/>
                <a:uFillTx/>
                <a:latin typeface="+mn-lt"/>
                <a:ea typeface="+mn-ea"/>
                <a:cs typeface="+mn-cs"/>
              </a:rPr>
              <a:t>Forbes</a:t>
            </a:r>
            <a:endParaRPr kumimoji="0" lang="en-US" sz="1200" b="0" i="0" u="none" strike="noStrike" kern="1200" cap="none" spc="0" normalizeH="0" baseline="0" noProof="0" dirty="0" smtClean="0">
              <a:ln>
                <a:noFill/>
              </a:ln>
              <a:solidFill>
                <a:schemeClr val="bg1">
                  <a:lumMod val="50000"/>
                </a:schemeClr>
              </a:solidFill>
              <a:effectLst/>
              <a:uLnTx/>
              <a:uFillTx/>
              <a:latin typeface="+mn-lt"/>
              <a:ea typeface="+mn-ea"/>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457200" rtl="0" eaLnBrk="1" latinLnBrk="0" hangingPunct="1">
        <a:spcBef>
          <a:spcPct val="0"/>
        </a:spcBef>
        <a:buNone/>
        <a:defRPr sz="2400" b="1"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20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Week 2 : Dynamics &amp; Numerical Methods</a:t>
            </a:r>
            <a:endParaRPr lang="en-US" dirty="0"/>
          </a:p>
        </p:txBody>
      </p:sp>
      <p:sp>
        <p:nvSpPr>
          <p:cNvPr id="3" name="Content Placeholder 2"/>
          <p:cNvSpPr>
            <a:spLocks noGrp="1"/>
          </p:cNvSpPr>
          <p:nvPr>
            <p:ph idx="1"/>
          </p:nvPr>
        </p:nvSpPr>
        <p:spPr/>
        <p:txBody>
          <a:bodyPr/>
          <a:lstStyle/>
          <a:p>
            <a:pPr>
              <a:buNone/>
            </a:pPr>
            <a:endParaRPr lang="en-US" dirty="0" smtClean="0"/>
          </a:p>
          <a:p>
            <a:pPr>
              <a:buNone/>
            </a:pPr>
            <a:r>
              <a:rPr lang="en-US" dirty="0" smtClean="0"/>
              <a:t>Goal : To write a simple physics simulation</a:t>
            </a:r>
          </a:p>
          <a:p>
            <a:pPr>
              <a:buNone/>
            </a:pPr>
            <a:endParaRPr lang="en-US" dirty="0" smtClean="0"/>
          </a:p>
          <a:p>
            <a:pPr>
              <a:buNone/>
            </a:pPr>
            <a:r>
              <a:rPr lang="en-US" dirty="0" smtClean="0"/>
              <a:t>Topics: Intro to </a:t>
            </a:r>
            <a:r>
              <a:rPr lang="en-US" dirty="0" err="1" smtClean="0"/>
              <a:t>ODEs</a:t>
            </a:r>
            <a:r>
              <a:rPr lang="en-US" dirty="0" smtClean="0"/>
              <a:t>, numerical methods for solving differential equations (using Euler Step, </a:t>
            </a:r>
            <a:r>
              <a:rPr lang="en-US" dirty="0" err="1" smtClean="0"/>
              <a:t>Runge-Kutta</a:t>
            </a:r>
            <a:r>
              <a:rPr lang="en-US" dirty="0" smtClean="0"/>
              <a:t>, </a:t>
            </a:r>
            <a:r>
              <a:rPr lang="en-US" dirty="0" err="1" smtClean="0"/>
              <a:t>Verlet</a:t>
            </a:r>
            <a:r>
              <a:rPr lang="en-US" dirty="0" smtClean="0"/>
              <a:t> Integration), 1D spring simulation, Particle Systems, cloth simulation</a:t>
            </a:r>
            <a:r>
              <a:rPr lang="en-US" dirty="0" smtClean="0"/>
              <a:t>, </a:t>
            </a:r>
            <a:r>
              <a:rPr lang="en-US" dirty="0" smtClean="0"/>
              <a:t>spring-graph layout.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Differential Equations</a:t>
            </a:r>
            <a:endParaRPr lang="en-US" dirty="0"/>
          </a:p>
        </p:txBody>
      </p:sp>
      <p:sp>
        <p:nvSpPr>
          <p:cNvPr id="3" name="Content Placeholder 2"/>
          <p:cNvSpPr>
            <a:spLocks noGrp="1"/>
          </p:cNvSpPr>
          <p:nvPr>
            <p:ph idx="1"/>
          </p:nvPr>
        </p:nvSpPr>
        <p:spPr/>
        <p:txBody>
          <a:bodyPr/>
          <a:lstStyle/>
          <a:p>
            <a:pPr>
              <a:buNone/>
            </a:pPr>
            <a:r>
              <a:rPr lang="en-US" dirty="0" smtClean="0"/>
              <a:t>The spring system is what’s called an Ordinary Differential Equation, or ODE.</a:t>
            </a:r>
          </a:p>
          <a:p>
            <a:pPr>
              <a:buNone/>
            </a:pPr>
            <a:endParaRPr lang="en-US" dirty="0" smtClean="0"/>
          </a:p>
          <a:p>
            <a:pPr>
              <a:buNone/>
            </a:pPr>
            <a:r>
              <a:rPr lang="en-US" dirty="0" smtClean="0"/>
              <a:t>Differential equations calculate the change in some quantity in relationship to another quantity.</a:t>
            </a:r>
          </a:p>
          <a:p>
            <a:pPr>
              <a:buNone/>
            </a:pPr>
            <a:endParaRPr lang="en-US" dirty="0" smtClean="0"/>
          </a:p>
          <a:p>
            <a:pPr>
              <a:buNone/>
            </a:pPr>
            <a:r>
              <a:rPr lang="en-US" dirty="0" smtClean="0"/>
              <a:t>In this case we are calculating the change in position with respect to time as well as the change in velocity with respect to time.</a:t>
            </a:r>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Differential Equations</a:t>
            </a:r>
            <a:endParaRPr lang="en-US" dirty="0"/>
          </a:p>
        </p:txBody>
      </p:sp>
      <p:sp>
        <p:nvSpPr>
          <p:cNvPr id="3" name="Content Placeholder 2"/>
          <p:cNvSpPr>
            <a:spLocks noGrp="1"/>
          </p:cNvSpPr>
          <p:nvPr>
            <p:ph idx="1"/>
          </p:nvPr>
        </p:nvSpPr>
        <p:spPr/>
        <p:txBody>
          <a:bodyPr>
            <a:normAutofit/>
          </a:bodyPr>
          <a:lstStyle/>
          <a:p>
            <a:pPr>
              <a:buNone/>
            </a:pPr>
            <a:r>
              <a:rPr lang="en-US" dirty="0" smtClean="0"/>
              <a:t>How can we calculate the position of the spring?</a:t>
            </a:r>
          </a:p>
          <a:p>
            <a:pPr>
              <a:buNone/>
            </a:pPr>
            <a:endParaRPr lang="en-US" dirty="0" smtClean="0"/>
          </a:p>
          <a:p>
            <a:pPr>
              <a:buNone/>
            </a:pPr>
            <a:r>
              <a:rPr lang="en-US" dirty="0" smtClean="0"/>
              <a:t>Start with an initial condition for the position: </a:t>
            </a:r>
            <a:r>
              <a:rPr lang="en-US" dirty="0" err="1" smtClean="0"/>
              <a:t>eg</a:t>
            </a:r>
            <a:r>
              <a:rPr lang="en-US" dirty="0" smtClean="0"/>
              <a:t>, </a:t>
            </a:r>
            <a:r>
              <a:rPr lang="en-US" dirty="0" err="1" smtClean="0"/>
              <a:t>y</a:t>
            </a:r>
            <a:r>
              <a:rPr lang="en-US" dirty="0" smtClean="0"/>
              <a:t> = -10</a:t>
            </a:r>
          </a:p>
          <a:p>
            <a:pPr>
              <a:buNone/>
            </a:pPr>
            <a:endParaRPr lang="en-US" dirty="0" smtClean="0"/>
          </a:p>
          <a:p>
            <a:pPr>
              <a:buNone/>
            </a:pPr>
            <a:r>
              <a:rPr lang="en-US" dirty="0" smtClean="0"/>
              <a:t>Use our equations to determine the position after a small increment of time.</a:t>
            </a:r>
          </a:p>
          <a:p>
            <a:pPr>
              <a:buNone/>
            </a:pPr>
            <a:endParaRPr lang="en-US" dirty="0" smtClean="0"/>
          </a:p>
          <a:p>
            <a:pPr>
              <a:buNone/>
            </a:pPr>
            <a:r>
              <a:rPr lang="en-US" dirty="0" smtClean="0"/>
              <a:t>The change in position is based on the velocity,</a:t>
            </a:r>
          </a:p>
          <a:p>
            <a:pPr>
              <a:buNone/>
            </a:pPr>
            <a:r>
              <a:rPr lang="en-US" dirty="0" smtClean="0"/>
              <a:t>and the velocity is based on the acceleration.</a:t>
            </a:r>
          </a:p>
          <a:p>
            <a:pPr>
              <a:buNone/>
            </a:pPr>
            <a:endParaRPr lang="en-US" dirty="0" smtClean="0"/>
          </a:p>
          <a:p>
            <a:pPr>
              <a:buNone/>
            </a:pPr>
            <a:r>
              <a:rPr lang="en-US" dirty="0" smtClean="0"/>
              <a:t>So we need to solve for the acceleration and the velocity “simultaneously”, that is, before we can update the position.</a:t>
            </a:r>
          </a:p>
          <a:p>
            <a:pPr>
              <a:buNone/>
            </a:pPr>
            <a:endParaRPr lang="en-US" dirty="0" smtClean="0"/>
          </a:p>
          <a:p>
            <a:pPr>
              <a:buNone/>
            </a:pPr>
            <a:r>
              <a:rPr lang="en-US" dirty="0" smtClean="0"/>
              <a:t> </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Euler’s Step</a:t>
            </a:r>
            <a:endParaRPr lang="en-US" dirty="0"/>
          </a:p>
        </p:txBody>
      </p:sp>
      <p:sp>
        <p:nvSpPr>
          <p:cNvPr id="3" name="Content Placeholder 2"/>
          <p:cNvSpPr>
            <a:spLocks noGrp="1"/>
          </p:cNvSpPr>
          <p:nvPr>
            <p:ph idx="1"/>
          </p:nvPr>
        </p:nvSpPr>
        <p:spPr/>
        <p:txBody>
          <a:bodyPr>
            <a:normAutofit/>
          </a:bodyPr>
          <a:lstStyle/>
          <a:p>
            <a:pPr>
              <a:buNone/>
            </a:pPr>
            <a:endParaRPr lang="en-US" dirty="0" smtClean="0"/>
          </a:p>
          <a:p>
            <a:pPr>
              <a:buNone/>
            </a:pPr>
            <a:endParaRPr lang="en-US" dirty="0" smtClean="0"/>
          </a:p>
          <a:p>
            <a:pPr>
              <a:buNone/>
            </a:pPr>
            <a:r>
              <a:rPr lang="en-US" dirty="0" smtClean="0"/>
              <a:t>y</a:t>
            </a:r>
            <a:r>
              <a:rPr lang="en-US" baseline="-25000" dirty="0" smtClean="0"/>
              <a:t>n+1</a:t>
            </a:r>
            <a:r>
              <a:rPr lang="en-US" dirty="0" smtClean="0"/>
              <a:t> = </a:t>
            </a:r>
            <a:r>
              <a:rPr lang="en-US" dirty="0" err="1" smtClean="0"/>
              <a:t>y</a:t>
            </a:r>
            <a:r>
              <a:rPr lang="en-US" baseline="-25000" dirty="0" err="1" smtClean="0"/>
              <a:t>n</a:t>
            </a:r>
            <a:r>
              <a:rPr lang="en-US" dirty="0" smtClean="0"/>
              <a:t> + </a:t>
            </a:r>
            <a:r>
              <a:rPr lang="en-US" dirty="0" err="1" smtClean="0"/>
              <a:t>hf(t</a:t>
            </a:r>
            <a:r>
              <a:rPr lang="en-US" baseline="-25000" dirty="0" err="1" smtClean="0"/>
              <a:t>n</a:t>
            </a:r>
            <a:r>
              <a:rPr lang="en-US" dirty="0" smtClean="0"/>
              <a:t>, </a:t>
            </a:r>
            <a:r>
              <a:rPr lang="en-US" dirty="0" err="1" smtClean="0"/>
              <a:t>y</a:t>
            </a:r>
            <a:r>
              <a:rPr lang="en-US" baseline="-25000" dirty="0" err="1" smtClean="0"/>
              <a:t>n</a:t>
            </a:r>
            <a:r>
              <a:rPr lang="en-US" dirty="0" smtClean="0"/>
              <a:t>) </a:t>
            </a:r>
          </a:p>
          <a:p>
            <a:pPr>
              <a:buNone/>
            </a:pPr>
            <a:endParaRPr lang="en-US" dirty="0" smtClean="0"/>
          </a:p>
          <a:p>
            <a:pPr>
              <a:buNone/>
            </a:pPr>
            <a:r>
              <a:rPr lang="en-US" dirty="0" smtClean="0"/>
              <a:t>Where </a:t>
            </a:r>
          </a:p>
          <a:p>
            <a:pPr>
              <a:buNone/>
            </a:pPr>
            <a:endParaRPr lang="en-US" dirty="0" smtClean="0"/>
          </a:p>
          <a:p>
            <a:pPr>
              <a:buNone/>
            </a:pPr>
            <a:r>
              <a:rPr lang="en-US" dirty="0" err="1" smtClean="0"/>
              <a:t>y</a:t>
            </a:r>
            <a:r>
              <a:rPr lang="en-US" baseline="-25000" dirty="0" err="1" smtClean="0"/>
              <a:t>n</a:t>
            </a:r>
            <a:r>
              <a:rPr lang="en-US" dirty="0" smtClean="0"/>
              <a:t> is our current position</a:t>
            </a:r>
          </a:p>
          <a:p>
            <a:pPr>
              <a:buNone/>
            </a:pPr>
            <a:r>
              <a:rPr lang="en-US" dirty="0" err="1" smtClean="0"/>
              <a:t>h</a:t>
            </a:r>
            <a:r>
              <a:rPr lang="en-US" dirty="0" smtClean="0"/>
              <a:t> is our time step</a:t>
            </a:r>
          </a:p>
          <a:p>
            <a:pPr>
              <a:buNone/>
            </a:pPr>
            <a:r>
              <a:rPr lang="en-US" dirty="0" smtClean="0"/>
              <a:t>and </a:t>
            </a:r>
            <a:r>
              <a:rPr lang="en-US" dirty="0" err="1" smtClean="0"/>
              <a:t>f(t</a:t>
            </a:r>
            <a:r>
              <a:rPr lang="en-US" baseline="-25000" dirty="0" err="1" smtClean="0"/>
              <a:t>n</a:t>
            </a:r>
            <a:r>
              <a:rPr lang="en-US" dirty="0" smtClean="0"/>
              <a:t>, </a:t>
            </a:r>
            <a:r>
              <a:rPr lang="en-US" dirty="0" err="1" smtClean="0"/>
              <a:t>y</a:t>
            </a:r>
            <a:r>
              <a:rPr lang="en-US" baseline="-25000" dirty="0" err="1" smtClean="0"/>
              <a:t>n</a:t>
            </a:r>
            <a:r>
              <a:rPr lang="en-US" dirty="0" smtClean="0"/>
              <a:t>) is our system of differential equations which solve the spring velocity for a particular </a:t>
            </a:r>
            <a:r>
              <a:rPr lang="en-US" dirty="0" err="1" smtClean="0"/>
              <a:t>y</a:t>
            </a:r>
            <a:r>
              <a:rPr lang="en-US" dirty="0" smtClean="0"/>
              <a:t> position and a particular time.</a:t>
            </a:r>
          </a:p>
          <a:p>
            <a:pPr>
              <a:buNone/>
            </a:pPr>
            <a:endParaRPr lang="en-US" dirty="0" smtClean="0"/>
          </a:p>
          <a:p>
            <a:pPr>
              <a:buNone/>
            </a:pPr>
            <a:r>
              <a:rPr lang="en-US" dirty="0" smtClean="0"/>
              <a:t>(draw example on board)</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Euler’s Step</a:t>
            </a:r>
            <a:endParaRPr lang="en-US" dirty="0"/>
          </a:p>
        </p:txBody>
      </p:sp>
      <p:sp>
        <p:nvSpPr>
          <p:cNvPr id="3" name="Content Placeholder 2"/>
          <p:cNvSpPr>
            <a:spLocks noGrp="1"/>
          </p:cNvSpPr>
          <p:nvPr>
            <p:ph idx="1"/>
          </p:nvPr>
        </p:nvSpPr>
        <p:spPr/>
        <p:txBody>
          <a:bodyPr>
            <a:normAutofit/>
          </a:bodyPr>
          <a:lstStyle/>
          <a:p>
            <a:pPr>
              <a:buNone/>
            </a:pPr>
            <a:r>
              <a:rPr lang="en-US" dirty="0" smtClean="0"/>
              <a:t>Has problems</a:t>
            </a:r>
          </a:p>
          <a:p>
            <a:pPr lvl="1">
              <a:buNone/>
            </a:pPr>
            <a:r>
              <a:rPr lang="en-US" dirty="0" smtClean="0"/>
              <a:t>Expects the derivative at the current point is a good estimate of the derivative on the interval</a:t>
            </a:r>
          </a:p>
          <a:p>
            <a:pPr lvl="1">
              <a:buNone/>
            </a:pPr>
            <a:r>
              <a:rPr lang="en-US" dirty="0" smtClean="0"/>
              <a:t>Approximation can drift off the actual function – adds energy to system!</a:t>
            </a:r>
          </a:p>
          <a:p>
            <a:pPr lvl="1">
              <a:buNone/>
            </a:pPr>
            <a:r>
              <a:rPr lang="en-US" dirty="0" smtClean="0"/>
              <a:t>Worse farther from known values</a:t>
            </a:r>
          </a:p>
          <a:p>
            <a:pPr lvl="1">
              <a:buNone/>
            </a:pPr>
            <a:r>
              <a:rPr lang="en-US" dirty="0" smtClean="0"/>
              <a:t>Especially bad when the system oscillates (springs, orbits, pendulums or when the time step gets large.</a:t>
            </a:r>
          </a:p>
          <a:p>
            <a:pPr lvl="1">
              <a:buNone/>
            </a:pPr>
            <a:endParaRPr lang="en-US" dirty="0" smtClean="0"/>
          </a:p>
          <a:p>
            <a:r>
              <a:rPr lang="en-US" dirty="0" smtClean="0"/>
              <a:t>Lousy for forces dependant on position</a:t>
            </a:r>
          </a:p>
          <a:p>
            <a:r>
              <a:rPr lang="en-US" dirty="0" smtClean="0"/>
              <a:t>Okay for forces dependant on velocity</a:t>
            </a:r>
          </a:p>
          <a:p>
            <a:r>
              <a:rPr lang="en-US" dirty="0" smtClean="0"/>
              <a:t>Bad for constant forces</a:t>
            </a:r>
          </a:p>
          <a:p>
            <a:pPr lvl="1">
              <a:buNone/>
            </a:pPr>
            <a:endParaRPr lang="en-US" dirty="0" smtClean="0"/>
          </a:p>
          <a:p>
            <a:pPr lvl="1">
              <a:buNone/>
            </a:pPr>
            <a:endParaRPr lang="en-US" dirty="0" smtClean="0"/>
          </a:p>
          <a:p>
            <a:pPr lvl="1">
              <a:buNone/>
            </a:pP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Runge-Kutta</a:t>
            </a:r>
            <a:r>
              <a:rPr lang="en-US" dirty="0" smtClean="0"/>
              <a:t> methods</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idea is to take samples from nearby the original points (</a:t>
            </a:r>
            <a:r>
              <a:rPr lang="en-US" dirty="0" err="1" smtClean="0"/>
              <a:t>t</a:t>
            </a:r>
            <a:r>
              <a:rPr lang="en-US" dirty="0" smtClean="0"/>
              <a:t>, </a:t>
            </a:r>
            <a:r>
              <a:rPr lang="en-US" dirty="0" err="1" smtClean="0"/>
              <a:t>y</a:t>
            </a:r>
            <a:r>
              <a:rPr lang="en-US" dirty="0" smtClean="0"/>
              <a:t>) and average the velocity derivates together. </a:t>
            </a:r>
          </a:p>
          <a:p>
            <a:pPr>
              <a:buNone/>
            </a:pPr>
            <a:endParaRPr lang="en-US" dirty="0" smtClean="0"/>
          </a:p>
          <a:p>
            <a:pPr>
              <a:buNone/>
            </a:pPr>
            <a:r>
              <a:rPr lang="en-US" dirty="0" smtClean="0"/>
              <a:t>RK2 takes 2 samples... RK4 takes 4 samples...</a:t>
            </a:r>
          </a:p>
          <a:p>
            <a:pPr>
              <a:buNone/>
            </a:pPr>
            <a:r>
              <a:rPr lang="en-US" dirty="0" smtClean="0"/>
              <a:t>taking more samples doesn’t significantly increase accuracy (at least not for our spring simulation) </a:t>
            </a:r>
          </a:p>
          <a:p>
            <a:pPr>
              <a:buNone/>
            </a:pPr>
            <a:endParaRPr lang="en-US" dirty="0" smtClean="0"/>
          </a:p>
          <a:p>
            <a:pPr>
              <a:buNone/>
            </a:pPr>
            <a:r>
              <a:rPr lang="en-US" dirty="0" smtClean="0"/>
              <a:t>RK4:</a:t>
            </a:r>
          </a:p>
          <a:p>
            <a:pPr>
              <a:buNone/>
            </a:pPr>
            <a:r>
              <a:rPr lang="en-US" dirty="0" smtClean="0"/>
              <a:t>y</a:t>
            </a:r>
            <a:r>
              <a:rPr lang="en-US" baseline="-25000" dirty="0" smtClean="0"/>
              <a:t>n+1</a:t>
            </a:r>
            <a:r>
              <a:rPr lang="en-US" dirty="0" smtClean="0"/>
              <a:t> = </a:t>
            </a:r>
            <a:r>
              <a:rPr lang="en-US" dirty="0" err="1" smtClean="0"/>
              <a:t>y</a:t>
            </a:r>
            <a:r>
              <a:rPr lang="en-US" baseline="-25000" dirty="0" err="1" smtClean="0"/>
              <a:t>n</a:t>
            </a:r>
            <a:r>
              <a:rPr lang="en-US" dirty="0" smtClean="0"/>
              <a:t> + 1/6(k</a:t>
            </a:r>
            <a:r>
              <a:rPr lang="en-US" baseline="-25000" dirty="0" smtClean="0"/>
              <a:t>1</a:t>
            </a:r>
            <a:r>
              <a:rPr lang="en-US" dirty="0" smtClean="0"/>
              <a:t> + 2k</a:t>
            </a:r>
            <a:r>
              <a:rPr lang="en-US" baseline="-25000" dirty="0" smtClean="0"/>
              <a:t>2</a:t>
            </a:r>
            <a:r>
              <a:rPr lang="en-US" dirty="0" smtClean="0"/>
              <a:t> + 2k</a:t>
            </a:r>
            <a:r>
              <a:rPr lang="en-US" baseline="-25000" dirty="0" smtClean="0"/>
              <a:t>3</a:t>
            </a:r>
            <a:r>
              <a:rPr lang="en-US" dirty="0" smtClean="0"/>
              <a:t> + k</a:t>
            </a:r>
            <a:r>
              <a:rPr lang="en-US" baseline="-25000" dirty="0" smtClean="0"/>
              <a:t>4</a:t>
            </a:r>
            <a:r>
              <a:rPr lang="en-US" dirty="0" smtClean="0"/>
              <a:t>)</a:t>
            </a:r>
          </a:p>
          <a:p>
            <a:pPr>
              <a:buNone/>
            </a:pPr>
            <a:endParaRPr lang="en-US" dirty="0" smtClean="0"/>
          </a:p>
          <a:p>
            <a:pPr>
              <a:buNone/>
            </a:pPr>
            <a:r>
              <a:rPr lang="en-US" dirty="0" smtClean="0"/>
              <a:t>	Where:</a:t>
            </a:r>
          </a:p>
          <a:p>
            <a:pPr>
              <a:buNone/>
            </a:pPr>
            <a:r>
              <a:rPr lang="en-US" dirty="0" smtClean="0"/>
              <a:t>k</a:t>
            </a:r>
            <a:r>
              <a:rPr lang="en-US" baseline="-25000" dirty="0" smtClean="0"/>
              <a:t>1</a:t>
            </a:r>
            <a:r>
              <a:rPr lang="en-US" dirty="0" smtClean="0"/>
              <a:t> = </a:t>
            </a:r>
            <a:r>
              <a:rPr lang="en-US" dirty="0" err="1" smtClean="0"/>
              <a:t>hf(t</a:t>
            </a:r>
            <a:r>
              <a:rPr lang="en-US" baseline="-25000" dirty="0" err="1" smtClean="0"/>
              <a:t>n</a:t>
            </a:r>
            <a:r>
              <a:rPr lang="en-US" dirty="0" smtClean="0"/>
              <a:t>, </a:t>
            </a:r>
            <a:r>
              <a:rPr lang="en-US" dirty="0" err="1" smtClean="0"/>
              <a:t>y</a:t>
            </a:r>
            <a:r>
              <a:rPr lang="en-US" baseline="-25000" dirty="0" err="1" smtClean="0"/>
              <a:t>n</a:t>
            </a:r>
            <a:r>
              <a:rPr lang="en-US" dirty="0" smtClean="0"/>
              <a:t>) </a:t>
            </a:r>
          </a:p>
          <a:p>
            <a:pPr>
              <a:buNone/>
            </a:pPr>
            <a:r>
              <a:rPr lang="en-US" dirty="0" smtClean="0"/>
              <a:t>k</a:t>
            </a:r>
            <a:r>
              <a:rPr lang="en-US" baseline="-25000" dirty="0" smtClean="0"/>
              <a:t>2</a:t>
            </a:r>
            <a:r>
              <a:rPr lang="en-US" dirty="0" smtClean="0"/>
              <a:t> = </a:t>
            </a:r>
            <a:r>
              <a:rPr lang="en-US" dirty="0" err="1" smtClean="0"/>
              <a:t>hf(t</a:t>
            </a:r>
            <a:r>
              <a:rPr lang="en-US" baseline="-25000" dirty="0" err="1" smtClean="0"/>
              <a:t>n</a:t>
            </a:r>
            <a:r>
              <a:rPr lang="en-US" dirty="0" smtClean="0"/>
              <a:t> + h/2, </a:t>
            </a:r>
            <a:r>
              <a:rPr lang="en-US" dirty="0" err="1" smtClean="0"/>
              <a:t>y</a:t>
            </a:r>
            <a:r>
              <a:rPr lang="en-US" baseline="-25000" dirty="0" err="1" smtClean="0"/>
              <a:t>n</a:t>
            </a:r>
            <a:r>
              <a:rPr lang="en-US" dirty="0" smtClean="0"/>
              <a:t> + k</a:t>
            </a:r>
            <a:r>
              <a:rPr lang="en-US" baseline="-25000" dirty="0" smtClean="0"/>
              <a:t>1</a:t>
            </a:r>
            <a:r>
              <a:rPr lang="en-US" dirty="0" smtClean="0"/>
              <a:t>/2) </a:t>
            </a:r>
          </a:p>
          <a:p>
            <a:pPr>
              <a:buNone/>
            </a:pPr>
            <a:r>
              <a:rPr lang="en-US" dirty="0" smtClean="0"/>
              <a:t>k</a:t>
            </a:r>
            <a:r>
              <a:rPr lang="en-US" baseline="-25000" dirty="0" smtClean="0"/>
              <a:t>3</a:t>
            </a:r>
            <a:r>
              <a:rPr lang="en-US" dirty="0" smtClean="0"/>
              <a:t> = </a:t>
            </a:r>
            <a:r>
              <a:rPr lang="en-US" dirty="0" err="1" smtClean="0"/>
              <a:t>hf(t</a:t>
            </a:r>
            <a:r>
              <a:rPr lang="en-US" baseline="-25000" dirty="0" err="1" smtClean="0"/>
              <a:t>n</a:t>
            </a:r>
            <a:r>
              <a:rPr lang="en-US" dirty="0" smtClean="0"/>
              <a:t> + h/2, </a:t>
            </a:r>
            <a:r>
              <a:rPr lang="en-US" dirty="0" err="1" smtClean="0"/>
              <a:t>y</a:t>
            </a:r>
            <a:r>
              <a:rPr lang="en-US" baseline="-25000" dirty="0" err="1" smtClean="0"/>
              <a:t>n</a:t>
            </a:r>
            <a:r>
              <a:rPr lang="en-US" dirty="0" smtClean="0"/>
              <a:t> + k</a:t>
            </a:r>
            <a:r>
              <a:rPr lang="en-US" baseline="-25000" dirty="0" smtClean="0"/>
              <a:t>2</a:t>
            </a:r>
            <a:r>
              <a:rPr lang="en-US" dirty="0" smtClean="0"/>
              <a:t>/2) </a:t>
            </a:r>
          </a:p>
          <a:p>
            <a:pPr>
              <a:buNone/>
            </a:pPr>
            <a:r>
              <a:rPr lang="en-US" dirty="0" smtClean="0"/>
              <a:t>k</a:t>
            </a:r>
            <a:r>
              <a:rPr lang="en-US" baseline="-25000" dirty="0" smtClean="0"/>
              <a:t>4</a:t>
            </a:r>
            <a:r>
              <a:rPr lang="en-US" dirty="0" smtClean="0"/>
              <a:t> = </a:t>
            </a:r>
            <a:r>
              <a:rPr lang="en-US" dirty="0" err="1" smtClean="0"/>
              <a:t>hf(t</a:t>
            </a:r>
            <a:r>
              <a:rPr lang="en-US" baseline="-25000" dirty="0" err="1" smtClean="0"/>
              <a:t>n</a:t>
            </a:r>
            <a:r>
              <a:rPr lang="en-US" dirty="0" smtClean="0"/>
              <a:t> + </a:t>
            </a:r>
            <a:r>
              <a:rPr lang="en-US" dirty="0" err="1" smtClean="0"/>
              <a:t>h</a:t>
            </a:r>
            <a:r>
              <a:rPr lang="en-US" dirty="0" smtClean="0"/>
              <a:t>, </a:t>
            </a:r>
            <a:r>
              <a:rPr lang="en-US" dirty="0" err="1" smtClean="0"/>
              <a:t>y</a:t>
            </a:r>
            <a:r>
              <a:rPr lang="en-US" baseline="-25000" dirty="0" err="1" smtClean="0"/>
              <a:t>n</a:t>
            </a:r>
            <a:r>
              <a:rPr lang="en-US" dirty="0" smtClean="0"/>
              <a:t> + k</a:t>
            </a:r>
            <a:r>
              <a:rPr lang="en-US" baseline="-25000" dirty="0" smtClean="0"/>
              <a:t>3</a:t>
            </a:r>
            <a:r>
              <a:rPr lang="en-US" dirty="0" smtClean="0"/>
              <a:t>) </a:t>
            </a:r>
          </a:p>
          <a:p>
            <a:pPr>
              <a:buNone/>
            </a:pPr>
            <a:r>
              <a:rPr lang="en-US" dirty="0" smtClean="0"/>
              <a:t>								(draw on board)</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Runge-Kutta</a:t>
            </a:r>
            <a:r>
              <a:rPr lang="en-US" dirty="0" smtClean="0"/>
              <a:t> methods</a:t>
            </a:r>
            <a:endParaRPr lang="en-US" dirty="0"/>
          </a:p>
        </p:txBody>
      </p:sp>
      <p:sp>
        <p:nvSpPr>
          <p:cNvPr id="3" name="Content Placeholder 2"/>
          <p:cNvSpPr>
            <a:spLocks noGrp="1"/>
          </p:cNvSpPr>
          <p:nvPr>
            <p:ph idx="1"/>
          </p:nvPr>
        </p:nvSpPr>
        <p:spPr/>
        <p:txBody>
          <a:bodyPr/>
          <a:lstStyle/>
          <a:p>
            <a:pPr>
              <a:buNone/>
            </a:pPr>
            <a:r>
              <a:rPr lang="en-US" dirty="0" smtClean="0"/>
              <a:t>RK4 works better for larger time steps</a:t>
            </a:r>
          </a:p>
          <a:p>
            <a:pPr>
              <a:buNone/>
            </a:pPr>
            <a:r>
              <a:rPr lang="en-US" dirty="0" smtClean="0"/>
              <a:t>Tends to dampen energy</a:t>
            </a:r>
          </a:p>
          <a:p>
            <a:pPr>
              <a:buNone/>
            </a:pPr>
            <a:r>
              <a:rPr lang="en-US" dirty="0" smtClean="0"/>
              <a:t>Expensive – requires many evaluations per time step</a:t>
            </a:r>
          </a:p>
          <a:p>
            <a:pPr>
              <a:buNone/>
            </a:pPr>
            <a:endParaRPr lang="en-US" dirty="0" smtClean="0"/>
          </a:p>
          <a:p>
            <a:r>
              <a:rPr lang="en-US" dirty="0" smtClean="0"/>
              <a:t>Okay for forces dependant on position</a:t>
            </a:r>
          </a:p>
          <a:p>
            <a:r>
              <a:rPr lang="en-US" dirty="0" smtClean="0"/>
              <a:t>Okay for forces dependant on velocity</a:t>
            </a:r>
          </a:p>
          <a:p>
            <a:r>
              <a:rPr lang="en-US" dirty="0" smtClean="0"/>
              <a:t>Great for constant forces</a:t>
            </a:r>
          </a:p>
          <a:p>
            <a:pPr>
              <a:buNone/>
            </a:pPr>
            <a:endParaRPr lang="en-US" dirty="0" smtClean="0"/>
          </a:p>
          <a:p>
            <a:pPr>
              <a:buNone/>
            </a:pPr>
            <a:endParaRPr lang="en-US" dirty="0" smtClean="0"/>
          </a:p>
          <a:p>
            <a:pPr>
              <a:buNone/>
            </a:pPr>
            <a:r>
              <a:rPr lang="en-US" dirty="0" smtClean="0"/>
              <a:t> </a:t>
            </a:r>
          </a:p>
          <a:p>
            <a:pPr>
              <a:buNone/>
            </a:pP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Verlet</a:t>
            </a:r>
            <a:r>
              <a:rPr lang="en-US" dirty="0" smtClean="0"/>
              <a:t> Integration</a:t>
            </a:r>
            <a:endParaRPr lang="en-US" dirty="0"/>
          </a:p>
        </p:txBody>
      </p:sp>
      <p:sp>
        <p:nvSpPr>
          <p:cNvPr id="3" name="Content Placeholder 2"/>
          <p:cNvSpPr>
            <a:spLocks noGrp="1"/>
          </p:cNvSpPr>
          <p:nvPr>
            <p:ph idx="1"/>
          </p:nvPr>
        </p:nvSpPr>
        <p:spPr/>
        <p:txBody>
          <a:bodyPr/>
          <a:lstStyle/>
          <a:p>
            <a:pPr>
              <a:buNone/>
            </a:pPr>
            <a:r>
              <a:rPr lang="en-US" dirty="0" smtClean="0"/>
              <a:t>Given </a:t>
            </a:r>
            <a:r>
              <a:rPr lang="en-US" dirty="0" err="1" smtClean="0"/>
              <a:t>y</a:t>
            </a:r>
            <a:r>
              <a:rPr lang="en-US" baseline="-25000" dirty="0" err="1" smtClean="0"/>
              <a:t>n</a:t>
            </a:r>
            <a:r>
              <a:rPr lang="en-US" dirty="0" smtClean="0"/>
              <a:t> and </a:t>
            </a:r>
            <a:r>
              <a:rPr lang="en-US" dirty="0" err="1" smtClean="0"/>
              <a:t>v</a:t>
            </a:r>
            <a:r>
              <a:rPr lang="en-US" baseline="-25000" dirty="0" err="1" smtClean="0"/>
              <a:t>n</a:t>
            </a:r>
            <a:endParaRPr lang="en-US" baseline="-25000" dirty="0" smtClean="0"/>
          </a:p>
          <a:p>
            <a:pPr>
              <a:buNone/>
            </a:pPr>
            <a:endParaRPr lang="en-US" dirty="0" smtClean="0"/>
          </a:p>
          <a:p>
            <a:pPr>
              <a:buNone/>
            </a:pPr>
            <a:r>
              <a:rPr lang="en-US" dirty="0" smtClean="0"/>
              <a:t>First calculate </a:t>
            </a:r>
          </a:p>
          <a:p>
            <a:pPr>
              <a:buNone/>
            </a:pPr>
            <a:r>
              <a:rPr lang="en-US" dirty="0" smtClean="0"/>
              <a:t>y</a:t>
            </a:r>
            <a:r>
              <a:rPr lang="en-US" baseline="-25000" dirty="0" smtClean="0"/>
              <a:t>1</a:t>
            </a:r>
            <a:r>
              <a:rPr lang="en-US" dirty="0" smtClean="0"/>
              <a:t> = y</a:t>
            </a:r>
            <a:r>
              <a:rPr lang="en-US" baseline="-25000" dirty="0" smtClean="0"/>
              <a:t>0</a:t>
            </a:r>
            <a:r>
              <a:rPr lang="en-US" dirty="0" smtClean="0"/>
              <a:t> + hv</a:t>
            </a:r>
            <a:r>
              <a:rPr lang="en-US" baseline="-25000" dirty="0" smtClean="0"/>
              <a:t>0</a:t>
            </a:r>
            <a:r>
              <a:rPr lang="en-US" dirty="0" smtClean="0"/>
              <a:t>  	(Euler step)</a:t>
            </a:r>
          </a:p>
          <a:p>
            <a:pPr>
              <a:buNone/>
            </a:pPr>
            <a:endParaRPr lang="en-US" dirty="0" smtClean="0"/>
          </a:p>
          <a:p>
            <a:pPr>
              <a:buNone/>
            </a:pPr>
            <a:r>
              <a:rPr lang="en-US" dirty="0" smtClean="0"/>
              <a:t>thereafter, use  </a:t>
            </a:r>
          </a:p>
          <a:p>
            <a:pPr>
              <a:buNone/>
            </a:pPr>
            <a:endParaRPr lang="en-US" dirty="0" smtClean="0"/>
          </a:p>
          <a:p>
            <a:pPr>
              <a:buNone/>
            </a:pPr>
            <a:r>
              <a:rPr lang="en-US" dirty="0" smtClean="0"/>
              <a:t>y</a:t>
            </a:r>
            <a:r>
              <a:rPr lang="en-US" baseline="-25000" dirty="0" smtClean="0"/>
              <a:t>n+1</a:t>
            </a:r>
            <a:r>
              <a:rPr lang="en-US" dirty="0" smtClean="0"/>
              <a:t> = 2y</a:t>
            </a:r>
            <a:r>
              <a:rPr lang="en-US" baseline="-25000" dirty="0" smtClean="0"/>
              <a:t>n </a:t>
            </a:r>
            <a:r>
              <a:rPr lang="en-US" dirty="0" smtClean="0"/>
              <a:t>–</a:t>
            </a:r>
            <a:r>
              <a:rPr lang="en-US" baseline="-25000" dirty="0" smtClean="0"/>
              <a:t> </a:t>
            </a:r>
            <a:r>
              <a:rPr lang="en-US" dirty="0" smtClean="0"/>
              <a:t>y</a:t>
            </a:r>
            <a:r>
              <a:rPr lang="en-US" baseline="-25000" dirty="0" smtClean="0"/>
              <a:t>n-1</a:t>
            </a:r>
            <a:r>
              <a:rPr lang="en-US" dirty="0" smtClean="0"/>
              <a:t> + h</a:t>
            </a:r>
            <a:r>
              <a:rPr lang="en-US" baseline="30000" dirty="0" smtClean="0"/>
              <a:t>2</a:t>
            </a:r>
            <a:r>
              <a:rPr lang="en-US" dirty="0" smtClean="0"/>
              <a:t>/m </a:t>
            </a:r>
            <a:r>
              <a:rPr lang="en-US" dirty="0" err="1" smtClean="0"/>
              <a:t>f(t</a:t>
            </a:r>
            <a:r>
              <a:rPr lang="en-US" baseline="-25000" dirty="0" err="1" smtClean="0"/>
              <a:t>n</a:t>
            </a:r>
            <a:r>
              <a:rPr lang="en-US" dirty="0" smtClean="0"/>
              <a:t>, </a:t>
            </a:r>
            <a:r>
              <a:rPr lang="en-US" dirty="0" err="1" smtClean="0"/>
              <a:t>y</a:t>
            </a:r>
            <a:r>
              <a:rPr lang="en-US" baseline="-25000" dirty="0" err="1" smtClean="0"/>
              <a:t>n</a:t>
            </a:r>
            <a:r>
              <a:rPr lang="en-US" dirty="0" smtClean="0"/>
              <a:t>)</a:t>
            </a:r>
          </a:p>
          <a:p>
            <a:pPr>
              <a:buNone/>
            </a:pPr>
            <a:endParaRPr lang="en-US" dirty="0" smtClean="0"/>
          </a:p>
          <a:p>
            <a:pPr>
              <a:buNone/>
            </a:pPr>
            <a:r>
              <a:rPr lang="en-US" dirty="0" smtClean="0"/>
              <a:t>	Where:</a:t>
            </a:r>
          </a:p>
          <a:p>
            <a:pPr>
              <a:buNone/>
            </a:pPr>
            <a:r>
              <a:rPr lang="en-US" dirty="0" err="1" smtClean="0"/>
              <a:t>m</a:t>
            </a:r>
            <a:r>
              <a:rPr lang="en-US" dirty="0" smtClean="0"/>
              <a:t> = mass of the object</a:t>
            </a:r>
          </a:p>
          <a:p>
            <a:pPr>
              <a:buNone/>
            </a:pPr>
            <a:endParaRPr lang="en-US" dirty="0" smtClean="0"/>
          </a:p>
          <a:p>
            <a:pPr>
              <a:buNone/>
            </a:pPr>
            <a:r>
              <a:rPr lang="en-US" dirty="0" smtClean="0"/>
              <a:t>the </a:t>
            </a:r>
            <a:r>
              <a:rPr lang="en-US" dirty="0" err="1" smtClean="0"/>
              <a:t>verlet</a:t>
            </a:r>
            <a:r>
              <a:rPr lang="en-US" dirty="0" smtClean="0"/>
              <a:t> </a:t>
            </a:r>
            <a:r>
              <a:rPr lang="en-US" dirty="0" smtClean="0"/>
              <a:t>equation doesn’t require keeping track of the velocity</a:t>
            </a:r>
          </a:p>
          <a:p>
            <a:pPr>
              <a:buNone/>
            </a:pPr>
            <a:endParaRPr lang="en-US"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Verlet</a:t>
            </a:r>
            <a:r>
              <a:rPr lang="en-US" dirty="0" smtClean="0"/>
              <a:t> Integration</a:t>
            </a:r>
            <a:endParaRPr lang="en-US" dirty="0"/>
          </a:p>
        </p:txBody>
      </p:sp>
      <p:sp>
        <p:nvSpPr>
          <p:cNvPr id="3" name="Content Placeholder 2"/>
          <p:cNvSpPr>
            <a:spLocks noGrp="1"/>
          </p:cNvSpPr>
          <p:nvPr>
            <p:ph idx="1"/>
          </p:nvPr>
        </p:nvSpPr>
        <p:spPr/>
        <p:txBody>
          <a:bodyPr>
            <a:normAutofit/>
          </a:bodyPr>
          <a:lstStyle/>
          <a:p>
            <a:pPr>
              <a:buNone/>
            </a:pPr>
            <a:r>
              <a:rPr lang="en-US" dirty="0" smtClean="0"/>
              <a:t>Velocity-less scheme originally developed by Newton and first used in molecular dynamics</a:t>
            </a:r>
          </a:p>
          <a:p>
            <a:pPr>
              <a:buNone/>
            </a:pPr>
            <a:r>
              <a:rPr lang="en-US" dirty="0" smtClean="0"/>
              <a:t>Uses position from previous time step</a:t>
            </a:r>
          </a:p>
          <a:p>
            <a:pPr>
              <a:buNone/>
            </a:pPr>
            <a:r>
              <a:rPr lang="en-US" dirty="0" smtClean="0"/>
              <a:t>Very stable, but velocity estimated so potentially inaccurate</a:t>
            </a:r>
          </a:p>
          <a:p>
            <a:pPr>
              <a:buNone/>
            </a:pPr>
            <a:r>
              <a:rPr lang="en-US" dirty="0" smtClean="0"/>
              <a:t>Good for particle systems</a:t>
            </a:r>
          </a:p>
          <a:p>
            <a:endParaRPr lang="en-US" dirty="0" smtClean="0"/>
          </a:p>
          <a:p>
            <a:pPr>
              <a:lnSpc>
                <a:spcPct val="90000"/>
              </a:lnSpc>
            </a:pPr>
            <a:r>
              <a:rPr lang="en-US" dirty="0" smtClean="0"/>
              <a:t>Better for forces dependant on position (particles)</a:t>
            </a:r>
          </a:p>
          <a:p>
            <a:pPr>
              <a:lnSpc>
                <a:spcPct val="90000"/>
              </a:lnSpc>
            </a:pPr>
            <a:r>
              <a:rPr lang="en-US" dirty="0" smtClean="0"/>
              <a:t>Okay for forces dependant on velocity (friction, springs, etc)</a:t>
            </a:r>
          </a:p>
          <a:p>
            <a:pPr>
              <a:lnSpc>
                <a:spcPct val="90000"/>
              </a:lnSpc>
              <a:buNone/>
            </a:pPr>
            <a:endParaRPr lang="en-US" dirty="0" smtClean="0"/>
          </a:p>
          <a:p>
            <a:endParaRPr lang="en-US" dirty="0" smtClean="0"/>
          </a:p>
          <a:p>
            <a:pPr>
              <a:buNone/>
            </a:pPr>
            <a:endParaRPr lang="en-US" dirty="0" smtClean="0"/>
          </a:p>
          <a:p>
            <a:pPr>
              <a:buNone/>
            </a:pPr>
            <a:endParaRPr lang="en-US"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Comparison</a:t>
            </a:r>
            <a:endParaRPr lang="en-US" dirty="0"/>
          </a:p>
        </p:txBody>
      </p:sp>
      <p:sp>
        <p:nvSpPr>
          <p:cNvPr id="3" name="Content Placeholder 2"/>
          <p:cNvSpPr>
            <a:spLocks noGrp="1"/>
          </p:cNvSpPr>
          <p:nvPr>
            <p:ph idx="1"/>
          </p:nvPr>
        </p:nvSpPr>
        <p:spPr/>
        <p:txBody>
          <a:bodyPr/>
          <a:lstStyle/>
          <a:p>
            <a:pPr>
              <a:buNone/>
            </a:pPr>
            <a:r>
              <a:rPr lang="en-US" dirty="0" smtClean="0"/>
              <a:t>see demos for comparison of numerical methods...</a:t>
            </a:r>
          </a:p>
          <a:p>
            <a:pPr>
              <a:buNone/>
            </a:pPr>
            <a:endParaRPr lang="en-US" dirty="0" smtClean="0"/>
          </a:p>
          <a:p>
            <a:pPr>
              <a:buNone/>
            </a:pPr>
            <a:r>
              <a:rPr lang="en-US" dirty="0" smtClean="0"/>
              <a:t>code examples online...</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Dynamics</a:t>
            </a:r>
            <a:endParaRPr lang="en-US" dirty="0"/>
          </a:p>
        </p:txBody>
      </p:sp>
      <p:sp>
        <p:nvSpPr>
          <p:cNvPr id="3" name="Content Placeholder 2"/>
          <p:cNvSpPr>
            <a:spLocks noGrp="1"/>
          </p:cNvSpPr>
          <p:nvPr>
            <p:ph idx="1"/>
          </p:nvPr>
        </p:nvSpPr>
        <p:spPr/>
        <p:txBody>
          <a:bodyPr/>
          <a:lstStyle/>
          <a:p>
            <a:pPr>
              <a:buNone/>
            </a:pPr>
            <a:r>
              <a:rPr lang="en-US" dirty="0" smtClean="0"/>
              <a:t>Dynamics is the study of the effects of forces on the motion of objects.</a:t>
            </a:r>
          </a:p>
          <a:p>
            <a:pPr>
              <a:buNone/>
            </a:pPr>
            <a:endParaRPr lang="en-US" dirty="0" smtClean="0"/>
          </a:p>
          <a:p>
            <a:pPr>
              <a:buNone/>
            </a:pPr>
            <a:r>
              <a:rPr lang="en-US" dirty="0" smtClean="0"/>
              <a:t>In particular, a dynamic system models the time evolution of a physical process. </a:t>
            </a:r>
          </a:p>
          <a:p>
            <a:pPr>
              <a:buNone/>
            </a:pPr>
            <a:endParaRPr lang="en-US" dirty="0" smtClean="0"/>
          </a:p>
          <a:p>
            <a:pPr>
              <a:buNone/>
            </a:pPr>
            <a:r>
              <a:rPr lang="en-US" dirty="0" smtClean="0"/>
              <a:t>The process is generally governed by a set of intertwined equations for the relevant forces, such as gravity, velocity, acceleration, friction, wind resistance, angular momentum, etc.</a:t>
            </a:r>
          </a:p>
          <a:p>
            <a:pPr>
              <a:buNone/>
            </a:pPr>
            <a:endParaRPr lang="en-US" dirty="0" smtClean="0"/>
          </a:p>
          <a:p>
            <a:pPr>
              <a:buNone/>
            </a:pPr>
            <a:r>
              <a:rPr lang="en-US" dirty="0" smtClean="0"/>
              <a:t>The time variable is the “independent” variable, and the other variables are “dependent” variables that change with time... </a:t>
            </a:r>
          </a:p>
          <a:p>
            <a:pPr>
              <a:buNone/>
            </a:pPr>
            <a:r>
              <a:rPr lang="en-US" dirty="0" smtClean="0"/>
              <a:t>  </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Simple Examples</a:t>
            </a:r>
            <a:endParaRPr lang="en-US" dirty="0"/>
          </a:p>
        </p:txBody>
      </p:sp>
      <p:sp>
        <p:nvSpPr>
          <p:cNvPr id="3" name="Content Placeholder 2"/>
          <p:cNvSpPr>
            <a:spLocks noGrp="1"/>
          </p:cNvSpPr>
          <p:nvPr>
            <p:ph idx="1"/>
          </p:nvPr>
        </p:nvSpPr>
        <p:spPr/>
        <p:txBody>
          <a:bodyPr/>
          <a:lstStyle/>
          <a:p>
            <a:pPr>
              <a:buNone/>
            </a:pPr>
            <a:r>
              <a:rPr lang="en-US" dirty="0" smtClean="0"/>
              <a:t>Dropping a rock off of a cliff:</a:t>
            </a:r>
          </a:p>
          <a:p>
            <a:pPr>
              <a:buNone/>
            </a:pPr>
            <a:r>
              <a:rPr lang="en-US" dirty="0" smtClean="0"/>
              <a:t>	need to model gravity, center of balance, air resistance, wind velocity</a:t>
            </a:r>
          </a:p>
          <a:p>
            <a:pPr>
              <a:buNone/>
            </a:pPr>
            <a:endParaRPr lang="en-US" dirty="0" smtClean="0"/>
          </a:p>
          <a:p>
            <a:pPr>
              <a:buNone/>
            </a:pPr>
            <a:r>
              <a:rPr lang="en-US" dirty="0" smtClean="0"/>
              <a:t>Pushing an object along a surface:</a:t>
            </a:r>
          </a:p>
          <a:p>
            <a:pPr>
              <a:buNone/>
            </a:pPr>
            <a:r>
              <a:rPr lang="en-US" dirty="0" smtClean="0"/>
              <a:t>	gravity, friction of object, friction of surface, angle of incline of surface, initial force</a:t>
            </a:r>
          </a:p>
          <a:p>
            <a:pPr>
              <a:buNone/>
            </a:pPr>
            <a:endParaRPr lang="en-US" dirty="0" smtClean="0"/>
          </a:p>
          <a:p>
            <a:pPr>
              <a:buNone/>
            </a:pPr>
            <a:r>
              <a:rPr lang="en-US" dirty="0" smtClean="0"/>
              <a:t>Firing a cannonball:</a:t>
            </a:r>
          </a:p>
          <a:p>
            <a:pPr>
              <a:buNone/>
            </a:pPr>
            <a:r>
              <a:rPr lang="en-US" dirty="0" smtClean="0"/>
              <a:t>	initial velocity, gravity, wind resistance, etc</a:t>
            </a:r>
          </a:p>
          <a:p>
            <a:pPr>
              <a:buNone/>
            </a:pPr>
            <a:r>
              <a:rPr lang="en-US" dirty="0" smtClean="0"/>
              <a:t> </a:t>
            </a:r>
          </a:p>
          <a:p>
            <a:pPr>
              <a:buNone/>
            </a:pPr>
            <a:r>
              <a:rPr lang="en-US" dirty="0" smtClean="0"/>
              <a:t>Stretching and then letting go of a spring:</a:t>
            </a:r>
          </a:p>
          <a:p>
            <a:pPr>
              <a:buNone/>
            </a:pPr>
            <a:r>
              <a:rPr lang="en-US" dirty="0" smtClean="0"/>
              <a:t>	Spring elasticity/stiffness (spring constant), initial displacement </a:t>
            </a:r>
          </a:p>
          <a:p>
            <a:pPr>
              <a:buNone/>
            </a:pPr>
            <a:r>
              <a:rPr lang="en-US" dirty="0" smtClean="0"/>
              <a:t>position, dampening factor (so it doesn’t spring forever)	</a:t>
            </a:r>
          </a:p>
          <a:p>
            <a:pPr>
              <a:buNone/>
            </a:pPr>
            <a:endParaRPr lang="en-US" dirty="0" smtClean="0"/>
          </a:p>
          <a:p>
            <a:pPr>
              <a:buNone/>
            </a:pPr>
            <a:endParaRPr lang="en-US" dirty="0" smtClean="0"/>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Simple Example #1: Gravity</a:t>
            </a:r>
            <a:endParaRPr lang="en-US" dirty="0"/>
          </a:p>
        </p:txBody>
      </p:sp>
      <p:sp>
        <p:nvSpPr>
          <p:cNvPr id="3" name="Content Placeholder 2"/>
          <p:cNvSpPr>
            <a:spLocks noGrp="1"/>
          </p:cNvSpPr>
          <p:nvPr>
            <p:ph idx="1"/>
          </p:nvPr>
        </p:nvSpPr>
        <p:spPr/>
        <p:txBody>
          <a:bodyPr/>
          <a:lstStyle/>
          <a:p>
            <a:pPr>
              <a:buNone/>
            </a:pPr>
            <a:r>
              <a:rPr lang="en-US" dirty="0" smtClean="0"/>
              <a:t>Dropping a rock off of a cliff:</a:t>
            </a:r>
          </a:p>
          <a:p>
            <a:pPr>
              <a:buNone/>
            </a:pPr>
            <a:r>
              <a:rPr lang="en-US" dirty="0" smtClean="0"/>
              <a:t>	need to model gravity, other forces are less important</a:t>
            </a:r>
          </a:p>
          <a:p>
            <a:pPr>
              <a:buNone/>
            </a:pPr>
            <a:endParaRPr lang="en-US" dirty="0" smtClean="0"/>
          </a:p>
          <a:p>
            <a:pPr>
              <a:buNone/>
            </a:pPr>
            <a:r>
              <a:rPr lang="en-US" dirty="0" smtClean="0"/>
              <a:t>Force = mass * acceleration</a:t>
            </a:r>
          </a:p>
          <a:p>
            <a:pPr>
              <a:buNone/>
            </a:pPr>
            <a:r>
              <a:rPr lang="en-US" dirty="0" smtClean="0"/>
              <a:t>Gravitational force = (G * m1 * m2) / r</a:t>
            </a:r>
            <a:r>
              <a:rPr lang="en-US" baseline="30000" dirty="0" smtClean="0"/>
              <a:t>2</a:t>
            </a:r>
          </a:p>
          <a:p>
            <a:pPr>
              <a:buNone/>
            </a:pPr>
            <a:endParaRPr lang="en-US" baseline="30000" dirty="0" smtClean="0"/>
          </a:p>
          <a:p>
            <a:pPr>
              <a:buNone/>
            </a:pPr>
            <a:r>
              <a:rPr lang="en-US" dirty="0" smtClean="0"/>
              <a:t>Where </a:t>
            </a:r>
          </a:p>
          <a:p>
            <a:pPr>
              <a:buNone/>
            </a:pPr>
            <a:endParaRPr lang="en-US" dirty="0" smtClean="0"/>
          </a:p>
          <a:p>
            <a:pPr>
              <a:buNone/>
            </a:pPr>
            <a:r>
              <a:rPr lang="en-US" dirty="0" smtClean="0"/>
              <a:t>G = the gravitational constant,</a:t>
            </a:r>
          </a:p>
          <a:p>
            <a:pPr>
              <a:buNone/>
            </a:pPr>
            <a:r>
              <a:rPr lang="en-US" dirty="0" smtClean="0"/>
              <a:t>m1 = the mass of the rock</a:t>
            </a:r>
          </a:p>
          <a:p>
            <a:pPr>
              <a:buNone/>
            </a:pPr>
            <a:r>
              <a:rPr lang="en-US" dirty="0" smtClean="0"/>
              <a:t>m2 = the mass of the earth</a:t>
            </a:r>
          </a:p>
          <a:p>
            <a:pPr>
              <a:buNone/>
            </a:pPr>
            <a:r>
              <a:rPr lang="en-US" dirty="0" err="1" smtClean="0"/>
              <a:t>r</a:t>
            </a:r>
            <a:r>
              <a:rPr lang="en-US" dirty="0" smtClean="0"/>
              <a:t> = the distance from the center of the rock to the center of the earth </a:t>
            </a:r>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Simple Example #1: Gravity</a:t>
            </a:r>
            <a:endParaRPr lang="en-US" dirty="0"/>
          </a:p>
        </p:txBody>
      </p:sp>
      <p:sp>
        <p:nvSpPr>
          <p:cNvPr id="3" name="Content Placeholder 2"/>
          <p:cNvSpPr>
            <a:spLocks noGrp="1"/>
          </p:cNvSpPr>
          <p:nvPr>
            <p:ph idx="1"/>
          </p:nvPr>
        </p:nvSpPr>
        <p:spPr/>
        <p:txBody>
          <a:bodyPr>
            <a:normAutofit/>
          </a:bodyPr>
          <a:lstStyle/>
          <a:p>
            <a:pPr>
              <a:buNone/>
            </a:pPr>
            <a:r>
              <a:rPr lang="en-US" dirty="0" smtClean="0"/>
              <a:t>Then we can solve for the acceleration of the rock:</a:t>
            </a:r>
          </a:p>
          <a:p>
            <a:pPr>
              <a:buNone/>
            </a:pPr>
            <a:endParaRPr lang="en-US" dirty="0" smtClean="0"/>
          </a:p>
          <a:p>
            <a:pPr>
              <a:buNone/>
            </a:pPr>
            <a:r>
              <a:rPr lang="en-US" dirty="0" smtClean="0"/>
              <a:t>F</a:t>
            </a:r>
            <a:r>
              <a:rPr lang="en-US" baseline="-25000" dirty="0" smtClean="0"/>
              <a:t>G</a:t>
            </a:r>
            <a:r>
              <a:rPr lang="en-US" dirty="0" smtClean="0"/>
              <a:t> = m</a:t>
            </a:r>
            <a:r>
              <a:rPr lang="en-US" baseline="-25000" dirty="0" smtClean="0"/>
              <a:t>1</a:t>
            </a:r>
            <a:r>
              <a:rPr lang="en-US" dirty="0" smtClean="0"/>
              <a:t>a = Gm</a:t>
            </a:r>
            <a:r>
              <a:rPr lang="en-US" baseline="-25000" dirty="0" smtClean="0"/>
              <a:t>1</a:t>
            </a:r>
            <a:r>
              <a:rPr lang="en-US" dirty="0" smtClean="0"/>
              <a:t>m</a:t>
            </a:r>
            <a:r>
              <a:rPr lang="en-US" baseline="-25000" dirty="0" smtClean="0"/>
              <a:t>2</a:t>
            </a:r>
            <a:r>
              <a:rPr lang="en-US" dirty="0" smtClean="0"/>
              <a:t>/r</a:t>
            </a:r>
            <a:r>
              <a:rPr lang="en-US" baseline="30000" dirty="0" smtClean="0"/>
              <a:t>2</a:t>
            </a:r>
          </a:p>
          <a:p>
            <a:pPr>
              <a:buNone/>
            </a:pPr>
            <a:endParaRPr lang="en-US" dirty="0" smtClean="0"/>
          </a:p>
          <a:p>
            <a:pPr>
              <a:buNone/>
            </a:pPr>
            <a:r>
              <a:rPr lang="en-US" dirty="0" smtClean="0"/>
              <a:t>and m</a:t>
            </a:r>
            <a:r>
              <a:rPr lang="en-US" baseline="-25000" dirty="0" smtClean="0"/>
              <a:t>1 </a:t>
            </a:r>
            <a:r>
              <a:rPr lang="en-US" dirty="0" smtClean="0"/>
              <a:t>cancels out, leaving:</a:t>
            </a:r>
          </a:p>
          <a:p>
            <a:pPr>
              <a:buNone/>
            </a:pPr>
            <a:endParaRPr lang="en-US" dirty="0" smtClean="0"/>
          </a:p>
          <a:p>
            <a:pPr>
              <a:buNone/>
            </a:pPr>
            <a:r>
              <a:rPr lang="en-US" dirty="0" smtClean="0"/>
              <a:t>a = Gm</a:t>
            </a:r>
            <a:r>
              <a:rPr lang="en-US" baseline="-25000" dirty="0" smtClean="0"/>
              <a:t>2</a:t>
            </a:r>
            <a:r>
              <a:rPr lang="en-US" dirty="0" smtClean="0"/>
              <a:t> / r</a:t>
            </a:r>
            <a:r>
              <a:rPr lang="en-US" baseline="30000" dirty="0" smtClean="0"/>
              <a:t>2</a:t>
            </a:r>
            <a:r>
              <a:rPr lang="en-US" dirty="0" smtClean="0"/>
              <a:t> </a:t>
            </a:r>
          </a:p>
          <a:p>
            <a:pPr>
              <a:buNone/>
            </a:pPr>
            <a:endParaRPr lang="en-US" dirty="0" smtClean="0"/>
          </a:p>
          <a:p>
            <a:pPr>
              <a:buNone/>
            </a:pPr>
            <a:r>
              <a:rPr lang="en-US" dirty="0" smtClean="0"/>
              <a:t>Plugging in the gravitational constant and using the average radius of the earth, we get an approximate value for a = 9.81m / s</a:t>
            </a:r>
            <a:r>
              <a:rPr lang="en-US" baseline="30000" dirty="0" smtClean="0"/>
              <a:t>2</a:t>
            </a:r>
          </a:p>
          <a:p>
            <a:pPr>
              <a:buNone/>
            </a:pPr>
            <a:endParaRPr lang="en-US" baseline="30000" dirty="0" smtClean="0"/>
          </a:p>
          <a:p>
            <a:pPr>
              <a:buNone/>
            </a:pPr>
            <a:r>
              <a:rPr lang="en-US" dirty="0" smtClean="0"/>
              <a:t> </a:t>
            </a:r>
          </a:p>
          <a:p>
            <a:pPr>
              <a:buNone/>
            </a:pPr>
            <a:endParaRPr lang="en-US" baseline="30000" dirty="0" smtClean="0"/>
          </a:p>
          <a:p>
            <a:pPr>
              <a:buNone/>
            </a:pPr>
            <a:endParaRPr lang="en-US" baseline="30000" dirty="0" smtClean="0"/>
          </a:p>
          <a:p>
            <a:pPr>
              <a:buNone/>
            </a:pPr>
            <a:endParaRPr lang="en-US" dirty="0" smtClean="0"/>
          </a:p>
          <a:p>
            <a:pPr>
              <a:buNone/>
            </a:pPr>
            <a:endParaRPr lang="en-US" dirty="0" smtClean="0"/>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Simple Example #1: Gravity</a:t>
            </a:r>
            <a:endParaRPr lang="en-US" dirty="0"/>
          </a:p>
        </p:txBody>
      </p:sp>
      <p:sp>
        <p:nvSpPr>
          <p:cNvPr id="3" name="Content Placeholder 2"/>
          <p:cNvSpPr>
            <a:spLocks noGrp="1"/>
          </p:cNvSpPr>
          <p:nvPr>
            <p:ph idx="1"/>
          </p:nvPr>
        </p:nvSpPr>
        <p:spPr/>
        <p:txBody>
          <a:bodyPr>
            <a:normAutofit/>
          </a:bodyPr>
          <a:lstStyle/>
          <a:p>
            <a:pPr>
              <a:buNone/>
            </a:pPr>
            <a:r>
              <a:rPr lang="en-US" dirty="0" smtClean="0"/>
              <a:t>Knowing the initial position (the height) and the constant acceleration due to the gravitational force, we can use the appropriate kinematic equation to calculate the position of the rock at any time between when we first drop it and when we let it go. We of course have a “boundary condition” where we stop calculating when the rock hits the earth.</a:t>
            </a:r>
          </a:p>
          <a:p>
            <a:pPr>
              <a:buNone/>
            </a:pPr>
            <a:endParaRPr lang="en-US" dirty="0" smtClean="0"/>
          </a:p>
          <a:p>
            <a:pPr>
              <a:buNone/>
            </a:pPr>
            <a:r>
              <a:rPr lang="en-US" dirty="0" smtClean="0"/>
              <a:t>p</a:t>
            </a:r>
            <a:r>
              <a:rPr lang="en-US" baseline="-25000" dirty="0" smtClean="0"/>
              <a:t>t</a:t>
            </a:r>
            <a:r>
              <a:rPr lang="en-US" dirty="0" smtClean="0"/>
              <a:t> = p</a:t>
            </a:r>
            <a:r>
              <a:rPr lang="en-US" baseline="-25000" dirty="0" smtClean="0"/>
              <a:t>i</a:t>
            </a:r>
            <a:r>
              <a:rPr lang="en-US" dirty="0" smtClean="0"/>
              <a:t> + v</a:t>
            </a:r>
            <a:r>
              <a:rPr lang="en-US" baseline="-25000" dirty="0" smtClean="0"/>
              <a:t>i</a:t>
            </a:r>
            <a:r>
              <a:rPr lang="en-US" dirty="0" smtClean="0"/>
              <a:t> - ½(at</a:t>
            </a:r>
            <a:r>
              <a:rPr lang="en-US" baseline="30000" dirty="0" smtClean="0"/>
              <a:t>2</a:t>
            </a:r>
            <a:r>
              <a:rPr lang="en-US" dirty="0" smtClean="0"/>
              <a:t>)    Kinematic equation</a:t>
            </a:r>
          </a:p>
          <a:p>
            <a:pPr>
              <a:buNone/>
            </a:pPr>
            <a:endParaRPr lang="en-US" dirty="0" smtClean="0"/>
          </a:p>
          <a:p>
            <a:pPr>
              <a:buNone/>
            </a:pPr>
            <a:r>
              <a:rPr lang="en-US" dirty="0" smtClean="0"/>
              <a:t>For instance, if we simply drop the rock from 100 meters, then after 3 seconds the rock is:</a:t>
            </a:r>
          </a:p>
          <a:p>
            <a:pPr>
              <a:buNone/>
            </a:pPr>
            <a:endParaRPr lang="en-US" dirty="0" smtClean="0"/>
          </a:p>
          <a:p>
            <a:pPr>
              <a:buNone/>
            </a:pPr>
            <a:r>
              <a:rPr lang="en-US" dirty="0" smtClean="0"/>
              <a:t>100 + (0) - .5(9.81 * 3</a:t>
            </a:r>
            <a:r>
              <a:rPr lang="en-US" baseline="30000" dirty="0" smtClean="0"/>
              <a:t>2</a:t>
            </a:r>
            <a:r>
              <a:rPr lang="en-US" dirty="0" smtClean="0"/>
              <a:t>) = 55.85500 meters above the earth.</a:t>
            </a:r>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baseline="30000" dirty="0" smtClean="0"/>
          </a:p>
          <a:p>
            <a:pPr>
              <a:buNone/>
            </a:pPr>
            <a:endParaRPr lang="en-US" dirty="0" smtClean="0"/>
          </a:p>
          <a:p>
            <a:pPr>
              <a:buNone/>
            </a:pPr>
            <a:endParaRPr lang="en-US" dirty="0" smtClean="0"/>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Simple example #2: Spring</a:t>
            </a:r>
            <a:endParaRPr lang="en-US" dirty="0"/>
          </a:p>
        </p:txBody>
      </p:sp>
      <p:sp>
        <p:nvSpPr>
          <p:cNvPr id="3" name="Content Placeholder 2"/>
          <p:cNvSpPr>
            <a:spLocks noGrp="1"/>
          </p:cNvSpPr>
          <p:nvPr>
            <p:ph idx="1"/>
          </p:nvPr>
        </p:nvSpPr>
        <p:spPr/>
        <p:txBody>
          <a:bodyPr>
            <a:normAutofit fontScale="92500"/>
          </a:bodyPr>
          <a:lstStyle/>
          <a:p>
            <a:pPr>
              <a:buNone/>
            </a:pPr>
            <a:r>
              <a:rPr lang="en-US" dirty="0" smtClean="0"/>
              <a:t>Stretching and then letting go of a spring:</a:t>
            </a:r>
          </a:p>
          <a:p>
            <a:pPr>
              <a:buNone/>
            </a:pPr>
            <a:r>
              <a:rPr lang="en-US" dirty="0" smtClean="0"/>
              <a:t>	need to model spring elasticity/stiffness (spring constant), initial displacement </a:t>
            </a:r>
          </a:p>
          <a:p>
            <a:pPr>
              <a:buNone/>
            </a:pPr>
            <a:r>
              <a:rPr lang="en-US" dirty="0" smtClean="0"/>
              <a:t>position, dampening factor (so it doesn’t spring forever)	</a:t>
            </a:r>
          </a:p>
          <a:p>
            <a:pPr>
              <a:buNone/>
            </a:pPr>
            <a:endParaRPr lang="en-US" dirty="0" smtClean="0"/>
          </a:p>
          <a:p>
            <a:pPr>
              <a:buNone/>
            </a:pPr>
            <a:r>
              <a:rPr lang="en-US" dirty="0" smtClean="0"/>
              <a:t>Force = mass * acceleration </a:t>
            </a:r>
          </a:p>
          <a:p>
            <a:pPr>
              <a:buNone/>
            </a:pPr>
            <a:r>
              <a:rPr lang="en-US" dirty="0" smtClean="0"/>
              <a:t>Spring force = -k(p</a:t>
            </a:r>
            <a:r>
              <a:rPr lang="en-US" baseline="-25000" dirty="0" smtClean="0"/>
              <a:t>1</a:t>
            </a:r>
            <a:r>
              <a:rPr lang="en-US" dirty="0" smtClean="0"/>
              <a:t> - p</a:t>
            </a:r>
            <a:r>
              <a:rPr lang="en-US" baseline="-25000" dirty="0" smtClean="0"/>
              <a:t>0</a:t>
            </a:r>
            <a:r>
              <a:rPr lang="en-US" dirty="0" smtClean="0"/>
              <a:t>) – </a:t>
            </a:r>
            <a:r>
              <a:rPr lang="en-US" dirty="0" err="1" smtClean="0"/>
              <a:t>cv</a:t>
            </a:r>
            <a:r>
              <a:rPr lang="en-US" dirty="0" smtClean="0"/>
              <a:t>         (Hooke’s Law)</a:t>
            </a:r>
          </a:p>
          <a:p>
            <a:pPr>
              <a:buNone/>
            </a:pPr>
            <a:endParaRPr lang="en-US" dirty="0" smtClean="0"/>
          </a:p>
          <a:p>
            <a:pPr>
              <a:buNone/>
            </a:pPr>
            <a:r>
              <a:rPr lang="en-US" dirty="0" smtClean="0"/>
              <a:t>Where     </a:t>
            </a:r>
          </a:p>
          <a:p>
            <a:pPr>
              <a:buNone/>
            </a:pPr>
            <a:endParaRPr lang="en-US" dirty="0" smtClean="0"/>
          </a:p>
          <a:p>
            <a:pPr>
              <a:buNone/>
            </a:pPr>
            <a:r>
              <a:rPr lang="en-US" dirty="0" err="1" smtClean="0"/>
              <a:t>k</a:t>
            </a:r>
            <a:r>
              <a:rPr lang="en-US" dirty="0" smtClean="0"/>
              <a:t> = the stiffness of the spring (based on the structural properties of the spring) </a:t>
            </a:r>
          </a:p>
          <a:p>
            <a:pPr>
              <a:buNone/>
            </a:pPr>
            <a:r>
              <a:rPr lang="en-US" dirty="0" smtClean="0"/>
              <a:t>p</a:t>
            </a:r>
            <a:r>
              <a:rPr lang="en-US" baseline="-25000" dirty="0" smtClean="0"/>
              <a:t>0</a:t>
            </a:r>
            <a:r>
              <a:rPr lang="en-US" dirty="0" smtClean="0"/>
              <a:t> = the length of the spring at its equilibrium positions (at rest)</a:t>
            </a:r>
          </a:p>
          <a:p>
            <a:pPr>
              <a:buNone/>
            </a:pPr>
            <a:r>
              <a:rPr lang="en-US" dirty="0" smtClean="0"/>
              <a:t>p</a:t>
            </a:r>
            <a:r>
              <a:rPr lang="en-US" baseline="-25000" dirty="0" smtClean="0"/>
              <a:t>1</a:t>
            </a:r>
            <a:r>
              <a:rPr lang="en-US" dirty="0" smtClean="0"/>
              <a:t> = the length of the spring when being stretched</a:t>
            </a:r>
          </a:p>
          <a:p>
            <a:pPr>
              <a:buNone/>
            </a:pPr>
            <a:r>
              <a:rPr lang="en-US" dirty="0" err="1" smtClean="0"/>
              <a:t>c</a:t>
            </a:r>
            <a:r>
              <a:rPr lang="en-US" dirty="0" smtClean="0"/>
              <a:t> = a damping constant which models the reduction of velocity over time</a:t>
            </a:r>
          </a:p>
          <a:p>
            <a:pPr>
              <a:buNone/>
            </a:pPr>
            <a:r>
              <a:rPr lang="en-US" dirty="0" err="1" smtClean="0"/>
              <a:t>v</a:t>
            </a:r>
            <a:r>
              <a:rPr lang="en-US" dirty="0" smtClean="0"/>
              <a:t> = the velocity</a:t>
            </a:r>
          </a:p>
          <a:p>
            <a:pPr>
              <a:buNone/>
            </a:pPr>
            <a:r>
              <a:rPr lang="en-US" dirty="0" smtClean="0"/>
              <a:t> </a:t>
            </a:r>
          </a:p>
          <a:p>
            <a:pPr>
              <a:buNone/>
            </a:pPr>
            <a:endParaRPr lang="en-US" dirty="0" smtClean="0"/>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Simple example #2: Spring</a:t>
            </a:r>
            <a:endParaRPr lang="en-US" dirty="0"/>
          </a:p>
        </p:txBody>
      </p:sp>
      <p:sp>
        <p:nvSpPr>
          <p:cNvPr id="3" name="Content Placeholder 2"/>
          <p:cNvSpPr>
            <a:spLocks noGrp="1"/>
          </p:cNvSpPr>
          <p:nvPr>
            <p:ph idx="1"/>
          </p:nvPr>
        </p:nvSpPr>
        <p:spPr/>
        <p:txBody>
          <a:bodyPr>
            <a:normAutofit/>
          </a:bodyPr>
          <a:lstStyle/>
          <a:p>
            <a:pPr>
              <a:buNone/>
            </a:pPr>
            <a:endParaRPr lang="en-US" dirty="0" smtClean="0"/>
          </a:p>
          <a:p>
            <a:pPr>
              <a:buNone/>
            </a:pPr>
            <a:r>
              <a:rPr lang="en-US" dirty="0" smtClean="0"/>
              <a:t>Lets call the stretch distance </a:t>
            </a:r>
            <a:r>
              <a:rPr lang="en-US" dirty="0" err="1" smtClean="0"/>
              <a:t>x</a:t>
            </a:r>
            <a:r>
              <a:rPr lang="en-US" dirty="0" smtClean="0"/>
              <a:t>, so that our force equation is:</a:t>
            </a:r>
          </a:p>
          <a:p>
            <a:pPr>
              <a:buNone/>
            </a:pPr>
            <a:r>
              <a:rPr lang="en-US" dirty="0" smtClean="0"/>
              <a:t>Spring force = -</a:t>
            </a:r>
            <a:r>
              <a:rPr lang="en-US" dirty="0" err="1" smtClean="0"/>
              <a:t>kx</a:t>
            </a:r>
            <a:r>
              <a:rPr lang="en-US" dirty="0" smtClean="0"/>
              <a:t> – </a:t>
            </a:r>
            <a:r>
              <a:rPr lang="en-US" dirty="0" err="1" smtClean="0"/>
              <a:t>cv</a:t>
            </a:r>
            <a:endParaRPr lang="en-US" dirty="0" smtClean="0"/>
          </a:p>
          <a:p>
            <a:pPr>
              <a:buNone/>
            </a:pPr>
            <a:endParaRPr lang="en-US" dirty="0" smtClean="0"/>
          </a:p>
          <a:p>
            <a:pPr>
              <a:buNone/>
            </a:pPr>
            <a:r>
              <a:rPr lang="en-US" dirty="0" smtClean="0"/>
              <a:t>F = ma</a:t>
            </a:r>
          </a:p>
          <a:p>
            <a:pPr>
              <a:buNone/>
            </a:pPr>
            <a:r>
              <a:rPr lang="en-US" dirty="0" smtClean="0"/>
              <a:t>a is the second derivative of the position, </a:t>
            </a:r>
            <a:r>
              <a:rPr lang="en-US" dirty="0" err="1" smtClean="0"/>
              <a:t>x</a:t>
            </a:r>
            <a:endParaRPr lang="en-US" dirty="0" smtClean="0"/>
          </a:p>
          <a:p>
            <a:pPr>
              <a:buNone/>
            </a:pPr>
            <a:r>
              <a:rPr lang="en-US" dirty="0" smtClean="0"/>
              <a:t>so, ma = -</a:t>
            </a:r>
            <a:r>
              <a:rPr lang="en-US" dirty="0" err="1" smtClean="0"/>
              <a:t>kx</a:t>
            </a:r>
            <a:r>
              <a:rPr lang="en-US" dirty="0" smtClean="0"/>
              <a:t> – </a:t>
            </a:r>
            <a:r>
              <a:rPr lang="en-US" dirty="0" err="1" smtClean="0"/>
              <a:t>cv</a:t>
            </a:r>
            <a:endParaRPr lang="en-US" dirty="0" smtClean="0"/>
          </a:p>
          <a:p>
            <a:pPr>
              <a:buNone/>
            </a:pPr>
            <a:endParaRPr lang="en-US" dirty="0" smtClean="0"/>
          </a:p>
          <a:p>
            <a:pPr>
              <a:buNone/>
            </a:pPr>
            <a:r>
              <a:rPr lang="en-US" dirty="0" smtClean="0"/>
              <a:t>or, a = -</a:t>
            </a:r>
            <a:r>
              <a:rPr lang="en-US" dirty="0" err="1" smtClean="0"/>
              <a:t>k/m</a:t>
            </a:r>
            <a:r>
              <a:rPr lang="en-US" dirty="0" smtClean="0"/>
              <a:t> * </a:t>
            </a:r>
            <a:r>
              <a:rPr lang="en-US" dirty="0" err="1" smtClean="0"/>
              <a:t>x</a:t>
            </a:r>
            <a:r>
              <a:rPr lang="en-US" dirty="0" smtClean="0"/>
              <a:t> – </a:t>
            </a:r>
            <a:r>
              <a:rPr lang="en-US" dirty="0" err="1" smtClean="0"/>
              <a:t>c/m</a:t>
            </a:r>
            <a:r>
              <a:rPr lang="en-US" dirty="0" smtClean="0"/>
              <a:t> * </a:t>
            </a:r>
            <a:r>
              <a:rPr lang="en-US" dirty="0" err="1" smtClean="0"/>
              <a:t>v</a:t>
            </a:r>
            <a:endParaRPr lang="en-US" dirty="0" smtClean="0"/>
          </a:p>
          <a:p>
            <a:pPr>
              <a:buNone/>
            </a:pPr>
            <a:endParaRPr lang="en-US" dirty="0" smtClean="0"/>
          </a:p>
          <a:p>
            <a:pPr>
              <a:buNone/>
            </a:pPr>
            <a:r>
              <a:rPr lang="en-US" dirty="0" smtClean="0"/>
              <a:t> </a:t>
            </a:r>
          </a:p>
          <a:p>
            <a:pPr>
              <a:buNone/>
            </a:pPr>
            <a:endParaRPr lang="en-US" dirty="0" smtClean="0"/>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Simple example #2: Spring</a:t>
            </a:r>
            <a:endParaRPr lang="en-US" dirty="0"/>
          </a:p>
        </p:txBody>
      </p:sp>
      <p:sp>
        <p:nvSpPr>
          <p:cNvPr id="3" name="Content Placeholder 2"/>
          <p:cNvSpPr>
            <a:spLocks noGrp="1"/>
          </p:cNvSpPr>
          <p:nvPr>
            <p:ph idx="1"/>
          </p:nvPr>
        </p:nvSpPr>
        <p:spPr/>
        <p:txBody>
          <a:bodyPr>
            <a:normAutofit lnSpcReduction="10000"/>
          </a:bodyPr>
          <a:lstStyle/>
          <a:p>
            <a:pPr>
              <a:buNone/>
            </a:pPr>
            <a:endParaRPr lang="en-US" dirty="0" smtClean="0"/>
          </a:p>
          <a:p>
            <a:pPr>
              <a:buNone/>
            </a:pPr>
            <a:endParaRPr lang="en-US" dirty="0" smtClean="0"/>
          </a:p>
          <a:p>
            <a:pPr>
              <a:buNone/>
            </a:pPr>
            <a:r>
              <a:rPr lang="en-US" dirty="0" smtClean="0"/>
              <a:t>or, a = </a:t>
            </a:r>
            <a:r>
              <a:rPr lang="en-US" dirty="0" err="1" smtClean="0"/>
              <a:t>k/m</a:t>
            </a:r>
            <a:r>
              <a:rPr lang="en-US" dirty="0" smtClean="0"/>
              <a:t> * </a:t>
            </a:r>
            <a:r>
              <a:rPr lang="en-US" dirty="0" err="1" smtClean="0"/>
              <a:t>x</a:t>
            </a:r>
            <a:r>
              <a:rPr lang="en-US" dirty="0" smtClean="0"/>
              <a:t> – </a:t>
            </a:r>
            <a:r>
              <a:rPr lang="en-US" dirty="0" err="1" smtClean="0"/>
              <a:t>c/m</a:t>
            </a:r>
            <a:r>
              <a:rPr lang="en-US" dirty="0" smtClean="0"/>
              <a:t> * </a:t>
            </a:r>
            <a:r>
              <a:rPr lang="en-US" dirty="0" err="1" smtClean="0"/>
              <a:t>v</a:t>
            </a:r>
            <a:endParaRPr lang="en-US" dirty="0" smtClean="0"/>
          </a:p>
          <a:p>
            <a:pPr>
              <a:buNone/>
            </a:pPr>
            <a:endParaRPr lang="en-US" dirty="0" smtClean="0"/>
          </a:p>
          <a:p>
            <a:pPr>
              <a:buNone/>
            </a:pPr>
            <a:r>
              <a:rPr lang="en-US" dirty="0" smtClean="0"/>
              <a:t>Now there happens to be an analytical solution to this, but instead we are going to use a numerical method to approximate it. In order to solve a 2</a:t>
            </a:r>
            <a:r>
              <a:rPr lang="en-US" baseline="30000" dirty="0" smtClean="0"/>
              <a:t>nd</a:t>
            </a:r>
            <a:r>
              <a:rPr lang="en-US" dirty="0" smtClean="0"/>
              <a:t> order differential equation we need to split it into a series of 1</a:t>
            </a:r>
            <a:r>
              <a:rPr lang="en-US" baseline="30000" dirty="0" smtClean="0"/>
              <a:t>st</a:t>
            </a:r>
            <a:r>
              <a:rPr lang="en-US" dirty="0" smtClean="0"/>
              <a:t> order equations</a:t>
            </a:r>
          </a:p>
          <a:p>
            <a:pPr>
              <a:buNone/>
            </a:pPr>
            <a:endParaRPr lang="en-US" dirty="0" smtClean="0"/>
          </a:p>
          <a:p>
            <a:pPr>
              <a:buNone/>
            </a:pPr>
            <a:r>
              <a:rPr lang="en-US" dirty="0" err="1" smtClean="0"/>
              <a:t>dy/dt</a:t>
            </a:r>
            <a:r>
              <a:rPr lang="en-US" dirty="0" smtClean="0"/>
              <a:t> = </a:t>
            </a:r>
            <a:r>
              <a:rPr lang="en-US" dirty="0" err="1" smtClean="0"/>
              <a:t>v</a:t>
            </a:r>
            <a:endParaRPr lang="en-US" dirty="0" smtClean="0"/>
          </a:p>
          <a:p>
            <a:pPr>
              <a:buNone/>
            </a:pPr>
            <a:r>
              <a:rPr lang="en-US" dirty="0" err="1" smtClean="0"/>
              <a:t>dv/dt</a:t>
            </a:r>
            <a:r>
              <a:rPr lang="en-US" dirty="0" smtClean="0"/>
              <a:t> =</a:t>
            </a:r>
            <a:r>
              <a:rPr lang="en-US" i="1" dirty="0" smtClean="0"/>
              <a:t> </a:t>
            </a:r>
            <a:r>
              <a:rPr lang="en-US" dirty="0" smtClean="0"/>
              <a:t>−(</a:t>
            </a:r>
            <a:r>
              <a:rPr lang="en-US" dirty="0" err="1" smtClean="0"/>
              <a:t>k⁄m</a:t>
            </a:r>
            <a:r>
              <a:rPr lang="en-US" dirty="0" smtClean="0"/>
              <a:t>) * </a:t>
            </a:r>
            <a:r>
              <a:rPr lang="en-US" dirty="0" err="1" smtClean="0"/>
              <a:t>y</a:t>
            </a:r>
            <a:r>
              <a:rPr lang="en-US" dirty="0" smtClean="0"/>
              <a:t> − (</a:t>
            </a:r>
            <a:r>
              <a:rPr lang="en-US" dirty="0" err="1" smtClean="0"/>
              <a:t>c⁄m</a:t>
            </a:r>
            <a:r>
              <a:rPr lang="en-US" dirty="0" smtClean="0"/>
              <a:t>) *  </a:t>
            </a:r>
            <a:r>
              <a:rPr lang="en-US" dirty="0" err="1" smtClean="0"/>
              <a:t>v</a:t>
            </a:r>
            <a:r>
              <a:rPr lang="en-US" dirty="0" smtClean="0"/>
              <a:t> = a</a:t>
            </a:r>
          </a:p>
          <a:p>
            <a:pPr>
              <a:buNone/>
            </a:pPr>
            <a:endParaRPr lang="en-US" dirty="0" smtClean="0"/>
          </a:p>
          <a:p>
            <a:pPr>
              <a:buNone/>
            </a:pPr>
            <a:r>
              <a:rPr lang="en-US" dirty="0" smtClean="0"/>
              <a:t>That is, the change in position is based on the velocity, and the velocity is based on the acceleration.</a:t>
            </a:r>
          </a:p>
          <a:p>
            <a:pPr>
              <a:buNone/>
            </a:pPr>
            <a:endParaRPr lang="en-US" dirty="0" smtClean="0"/>
          </a:p>
          <a:p>
            <a:pPr>
              <a:buNone/>
            </a:pPr>
            <a:r>
              <a:rPr lang="en-US" dirty="0" smtClean="0"/>
              <a:t> </a:t>
            </a:r>
          </a:p>
          <a:p>
            <a:pPr>
              <a:buNone/>
            </a:pPr>
            <a:endParaRPr lang="en-US" dirty="0" smtClean="0"/>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33361</TotalTime>
  <Words>1414</Words>
  <Application>Microsoft Macintosh PowerPoint</Application>
  <PresentationFormat>On-screen Show (4:3)</PresentationFormat>
  <Paragraphs>217</Paragraphs>
  <Slides>18</Slides>
  <Notes>1</Notes>
  <HiddenSlides>0</HiddenSlides>
  <MMClips>0</MMClips>
  <ScaleCrop>false</ScaleCrop>
  <HeadingPairs>
    <vt:vector size="4" baseType="variant">
      <vt:variant>
        <vt:lpstr>Design Template</vt:lpstr>
      </vt:variant>
      <vt:variant>
        <vt:i4>1</vt:i4>
      </vt:variant>
      <vt:variant>
        <vt:lpstr>Slide Titles</vt:lpstr>
      </vt:variant>
      <vt:variant>
        <vt:i4>18</vt:i4>
      </vt:variant>
    </vt:vector>
  </HeadingPairs>
  <TitlesOfParts>
    <vt:vector size="19" baseType="lpstr">
      <vt:lpstr>Office Theme</vt:lpstr>
      <vt:lpstr>Week 2 : Dynamics &amp; Numerical Methods</vt:lpstr>
      <vt:lpstr>Dynamics</vt:lpstr>
      <vt:lpstr>Simple Examples</vt:lpstr>
      <vt:lpstr>Simple Example #1: Gravity</vt:lpstr>
      <vt:lpstr>Simple Example #1: Gravity</vt:lpstr>
      <vt:lpstr>Simple Example #1: Gravity</vt:lpstr>
      <vt:lpstr>Simple example #2: Spring</vt:lpstr>
      <vt:lpstr>Simple example #2: Spring</vt:lpstr>
      <vt:lpstr>Simple example #2: Spring</vt:lpstr>
      <vt:lpstr>Differential Equations</vt:lpstr>
      <vt:lpstr>Differential Equations</vt:lpstr>
      <vt:lpstr>Euler’s Step</vt:lpstr>
      <vt:lpstr>Euler’s Step</vt:lpstr>
      <vt:lpstr>Runge-Kutta methods</vt:lpstr>
      <vt:lpstr>Runge-Kutta methods</vt:lpstr>
      <vt:lpstr>Verlet Integration</vt:lpstr>
      <vt:lpstr>Verlet Integration</vt:lpstr>
      <vt:lpstr>Comparison</vt:lpstr>
    </vt:vector>
  </TitlesOfParts>
  <Company>ucsb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c:title>
  <dc:creator>angus</dc:creator>
  <cp:lastModifiedBy>angus</cp:lastModifiedBy>
  <cp:revision>58</cp:revision>
  <dcterms:created xsi:type="dcterms:W3CDTF">2010-04-13T07:41:50Z</dcterms:created>
  <dcterms:modified xsi:type="dcterms:W3CDTF">2010-04-16T21:29:33Z</dcterms:modified>
</cp:coreProperties>
</file>