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Default Extension="png" ContentType="image/png"/>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2"/>
  </p:notesMasterIdLst>
  <p:handoutMasterIdLst>
    <p:handoutMasterId r:id="rId33"/>
  </p:handoutMasterIdLst>
  <p:sldIdLst>
    <p:sldId id="285" r:id="rId2"/>
    <p:sldId id="311" r:id="rId3"/>
    <p:sldId id="286" r:id="rId4"/>
    <p:sldId id="289" r:id="rId5"/>
    <p:sldId id="288" r:id="rId6"/>
    <p:sldId id="312" r:id="rId7"/>
    <p:sldId id="313" r:id="rId8"/>
    <p:sldId id="290" r:id="rId9"/>
    <p:sldId id="291" r:id="rId10"/>
    <p:sldId id="292" r:id="rId11"/>
    <p:sldId id="293" r:id="rId12"/>
    <p:sldId id="294" r:id="rId13"/>
    <p:sldId id="314" r:id="rId14"/>
    <p:sldId id="295" r:id="rId15"/>
    <p:sldId id="296" r:id="rId16"/>
    <p:sldId id="315" r:id="rId17"/>
    <p:sldId id="297" r:id="rId18"/>
    <p:sldId id="298" r:id="rId19"/>
    <p:sldId id="299" r:id="rId20"/>
    <p:sldId id="301" r:id="rId21"/>
    <p:sldId id="302" r:id="rId22"/>
    <p:sldId id="303" r:id="rId23"/>
    <p:sldId id="304" r:id="rId24"/>
    <p:sldId id="317" r:id="rId25"/>
    <p:sldId id="306" r:id="rId26"/>
    <p:sldId id="307" r:id="rId27"/>
    <p:sldId id="309" r:id="rId28"/>
    <p:sldId id="308" r:id="rId29"/>
    <p:sldId id="287" r:id="rId30"/>
    <p:sldId id="31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angus" initials="a"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7768" autoAdjust="0"/>
  </p:normalViewPr>
  <p:slideViewPr>
    <p:cSldViewPr snapToObjects="1">
      <p:cViewPr>
        <p:scale>
          <a:sx n="125" d="100"/>
          <a:sy n="125" d="100"/>
        </p:scale>
        <p:origin x="-4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commentAuthors" Target="commentAuthors.xml"/><Relationship Id="rId31" Type="http://schemas.openxmlformats.org/officeDocument/2006/relationships/slide" Target="slides/slide30.xml"/><Relationship Id="rId34" Type="http://schemas.openxmlformats.org/officeDocument/2006/relationships/printerSettings" Target="printerSettings/printerSettings1.bin"/><Relationship Id="rId39" Type="http://schemas.openxmlformats.org/officeDocument/2006/relationships/tableStyles" Target="tableStyles.xml"/><Relationship Id="rId7" Type="http://schemas.openxmlformats.org/officeDocument/2006/relationships/slide" Target="slides/slide6.xml"/><Relationship Id="rId36" Type="http://schemas.openxmlformats.org/officeDocument/2006/relationships/presProps" Target="presProp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notesMaster" Target="notesMasters/notesMaster1.xml"/><Relationship Id="rId37"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theme" Target="theme/theme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0F2AA2-5999-694E-BECA-C04EC3787B8C}" type="datetimeFigureOut">
              <a:rPr lang="en-US" smtClean="0"/>
              <a:pPr/>
              <a:t>4/20/10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FA4697-4BF1-8641-A5B7-669F436B7779}"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3CD9A-5347-214B-B462-C810CCF1BB3F}" type="datetimeFigureOut">
              <a:rPr lang="en-US" smtClean="0"/>
              <a:pPr/>
              <a:t>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22996E-56A2-774B-BE5F-75BF2288B6FA}"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352800" y="6356350"/>
            <a:ext cx="5334000" cy="365125"/>
          </a:xfrm>
          <a:prstGeom prst="rect">
            <a:avLst/>
          </a:prstGeom>
        </p:spPr>
        <p:txBody>
          <a:bodyPr/>
          <a:lstStyle/>
          <a:p>
            <a:endParaRPr lang="en-US"/>
          </a:p>
        </p:txBody>
      </p:sp>
      <p:sp>
        <p:nvSpPr>
          <p:cNvPr id="5" name="Footer Placeholder 4"/>
          <p:cNvSpPr>
            <a:spLocks noGrp="1"/>
          </p:cNvSpPr>
          <p:nvPr>
            <p:ph type="ftr" sz="quarter" idx="11"/>
          </p:nvPr>
        </p:nvSpPr>
        <p:spPr>
          <a:xfrm>
            <a:off x="6705600" y="6356350"/>
            <a:ext cx="1981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352800" y="6356350"/>
            <a:ext cx="5334000" cy="365125"/>
          </a:xfrm>
          <a:prstGeom prst="rect">
            <a:avLst/>
          </a:prstGeom>
        </p:spPr>
        <p:txBody>
          <a:bodyPr/>
          <a:lstStyle/>
          <a:p>
            <a:endParaRPr lang="en-US"/>
          </a:p>
        </p:txBody>
      </p:sp>
      <p:sp>
        <p:nvSpPr>
          <p:cNvPr id="8" name="Footer Placeholder 7"/>
          <p:cNvSpPr>
            <a:spLocks noGrp="1"/>
          </p:cNvSpPr>
          <p:nvPr>
            <p:ph type="ftr" sz="quarter" idx="11"/>
          </p:nvPr>
        </p:nvSpPr>
        <p:spPr>
          <a:xfrm>
            <a:off x="6705600" y="6356350"/>
            <a:ext cx="19812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352800" y="6356350"/>
            <a:ext cx="5334000" cy="365125"/>
          </a:xfrm>
          <a:prstGeom prst="rect">
            <a:avLst/>
          </a:prstGeom>
        </p:spPr>
        <p:txBody>
          <a:bodyPr/>
          <a:lstStyle/>
          <a:p>
            <a:endParaRPr lang="en-US"/>
          </a:p>
        </p:txBody>
      </p:sp>
      <p:sp>
        <p:nvSpPr>
          <p:cNvPr id="4" name="Footer Placeholder 3"/>
          <p:cNvSpPr>
            <a:spLocks noGrp="1"/>
          </p:cNvSpPr>
          <p:nvPr>
            <p:ph type="ftr" sz="quarter" idx="11"/>
          </p:nvPr>
        </p:nvSpPr>
        <p:spPr>
          <a:xfrm>
            <a:off x="6705600" y="6356350"/>
            <a:ext cx="19812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352800" y="6356350"/>
            <a:ext cx="5334000" cy="365125"/>
          </a:xfrm>
          <a:prstGeom prst="rect">
            <a:avLst/>
          </a:prstGeom>
        </p:spPr>
        <p:txBody>
          <a:bodyPr/>
          <a:lstStyle/>
          <a:p>
            <a:endParaRPr lang="en-US"/>
          </a:p>
        </p:txBody>
      </p:sp>
      <p:sp>
        <p:nvSpPr>
          <p:cNvPr id="3" name="Footer Placeholder 2"/>
          <p:cNvSpPr>
            <a:spLocks noGrp="1"/>
          </p:cNvSpPr>
          <p:nvPr>
            <p:ph type="ftr" sz="quarter" idx="11"/>
          </p:nvPr>
        </p:nvSpPr>
        <p:spPr>
          <a:xfrm>
            <a:off x="6705600" y="6356350"/>
            <a:ext cx="19812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352800" y="6356350"/>
            <a:ext cx="5334000" cy="365125"/>
          </a:xfrm>
          <a:prstGeom prst="rect">
            <a:avLst/>
          </a:prstGeom>
        </p:spPr>
        <p:txBody>
          <a:bodyPr/>
          <a:lstStyle/>
          <a:p>
            <a:endParaRPr lang="en-US"/>
          </a:p>
        </p:txBody>
      </p:sp>
      <p:sp>
        <p:nvSpPr>
          <p:cNvPr id="6" name="Footer Placeholder 5"/>
          <p:cNvSpPr>
            <a:spLocks noGrp="1"/>
          </p:cNvSpPr>
          <p:nvPr>
            <p:ph type="ftr" sz="quarter" idx="11"/>
          </p:nvPr>
        </p:nvSpPr>
        <p:spPr>
          <a:xfrm>
            <a:off x="6705600" y="6356350"/>
            <a:ext cx="19812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18E732-274E-2849-9511-2414074138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90600"/>
            <a:ext cx="8229600" cy="53657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txBox="1">
            <a:spLocks/>
          </p:cNvSpPr>
          <p:nvPr userDrawn="1"/>
        </p:nvSpPr>
        <p:spPr>
          <a:xfrm>
            <a:off x="457200" y="6356350"/>
            <a:ext cx="28194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MAT 594CM S10</a:t>
            </a:r>
          </a:p>
        </p:txBody>
      </p:sp>
      <p:sp>
        <p:nvSpPr>
          <p:cNvPr id="8" name="Footer Placeholder 4"/>
          <p:cNvSpPr txBox="1">
            <a:spLocks/>
          </p:cNvSpPr>
          <p:nvPr userDrawn="1"/>
        </p:nvSpPr>
        <p:spPr>
          <a:xfrm>
            <a:off x="2971800" y="6356350"/>
            <a:ext cx="32004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Fundamentals of Spatial Computing </a:t>
            </a:r>
          </a:p>
        </p:txBody>
      </p:sp>
      <p:sp>
        <p:nvSpPr>
          <p:cNvPr id="9" name="Footer Placeholder 4"/>
          <p:cNvSpPr txBox="1">
            <a:spLocks/>
          </p:cNvSpPr>
          <p:nvPr userDrawn="1"/>
        </p:nvSpPr>
        <p:spPr>
          <a:xfrm>
            <a:off x="6324600" y="6356350"/>
            <a:ext cx="23622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bg1">
                    <a:lumMod val="50000"/>
                  </a:schemeClr>
                </a:solidFill>
                <a:effectLst/>
                <a:uLnTx/>
                <a:uFillTx/>
                <a:latin typeface="+mn-lt"/>
                <a:ea typeface="+mn-ea"/>
                <a:cs typeface="+mn-cs"/>
              </a:rPr>
              <a:t>Angus Forbes</a:t>
            </a:r>
          </a:p>
        </p:txBody>
      </p:sp>
      <p:sp>
        <p:nvSpPr>
          <p:cNvPr id="10" name="Rectangle 9"/>
          <p:cNvSpPr/>
          <p:nvPr userDrawn="1"/>
        </p:nvSpPr>
        <p:spPr>
          <a:xfrm>
            <a:off x="0" y="0"/>
            <a:ext cx="9144000" cy="990600"/>
          </a:xfrm>
          <a:prstGeom prst="rect">
            <a:avLst/>
          </a:prstGeom>
          <a:solidFill>
            <a:schemeClr val="accent5">
              <a:lumMod val="60000"/>
              <a:lumOff val="40000"/>
            </a:schemeClr>
          </a:solidFill>
          <a:ln w="0">
            <a:solidFill>
              <a:schemeClr val="accent1">
                <a:shade val="95000"/>
                <a:satMod val="105000"/>
                <a:alpha val="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4572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a:t>
            </a:r>
            <a:r>
              <a:rPr lang="en-US" dirty="0" smtClean="0"/>
              <a:t> 4 </a:t>
            </a:r>
            <a:r>
              <a:rPr lang="en-US" dirty="0" smtClean="0"/>
              <a:t>: </a:t>
            </a:r>
            <a:r>
              <a:rPr lang="en-US" dirty="0" smtClean="0"/>
              <a:t>Curves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Topics: parametric curves, Bezier curves, </a:t>
            </a:r>
            <a:r>
              <a:rPr lang="en-US" dirty="0" err="1" smtClean="0"/>
              <a:t>Hermite</a:t>
            </a:r>
            <a:r>
              <a:rPr lang="en-US" dirty="0" smtClean="0"/>
              <a:t> curves, </a:t>
            </a:r>
            <a:r>
              <a:rPr lang="en-US" dirty="0" err="1" smtClean="0"/>
              <a:t>b-splines/NURBS</a:t>
            </a:r>
            <a:r>
              <a:rPr lang="en-US" dirty="0" smtClean="0"/>
              <a:t> curves, NURBS surfaces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curves</a:t>
            </a:r>
            <a:endParaRPr lang="en-US" dirty="0"/>
          </a:p>
        </p:txBody>
      </p:sp>
      <p:sp>
        <p:nvSpPr>
          <p:cNvPr id="3" name="Content Placeholder 2"/>
          <p:cNvSpPr>
            <a:spLocks noGrp="1"/>
          </p:cNvSpPr>
          <p:nvPr>
            <p:ph idx="1"/>
          </p:nvPr>
        </p:nvSpPr>
        <p:spPr/>
        <p:txBody>
          <a:bodyPr/>
          <a:lstStyle/>
          <a:p>
            <a:pPr>
              <a:buNone/>
            </a:pPr>
            <a:r>
              <a:rPr lang="en-US" dirty="0" smtClean="0"/>
              <a:t>Bezier curves with 2 control points are called </a:t>
            </a:r>
            <a:r>
              <a:rPr lang="en-US" i="1" dirty="0" smtClean="0"/>
              <a:t>cubic</a:t>
            </a:r>
            <a:r>
              <a:rPr lang="en-US" dirty="0" smtClean="0"/>
              <a:t> curves, because the mathematical “blending” function that defines the curve from the control points is a cubic polynomial. </a:t>
            </a:r>
          </a:p>
          <a:p>
            <a:pPr>
              <a:buNone/>
            </a:pPr>
            <a:endParaRPr lang="en-US" dirty="0" smtClean="0"/>
          </a:p>
          <a:p>
            <a:pPr>
              <a:buNone/>
            </a:pPr>
            <a:r>
              <a:rPr lang="en-US" dirty="0" smtClean="0"/>
              <a:t>(1 – t)</a:t>
            </a:r>
            <a:r>
              <a:rPr lang="en-US" baseline="30000" dirty="0" smtClean="0"/>
              <a:t>3</a:t>
            </a:r>
            <a:r>
              <a:rPr lang="en-US" dirty="0" smtClean="0"/>
              <a:t> P</a:t>
            </a:r>
            <a:r>
              <a:rPr lang="en-US" baseline="-25000" dirty="0" smtClean="0"/>
              <a:t>0</a:t>
            </a:r>
            <a:r>
              <a:rPr lang="en-US" dirty="0" smtClean="0"/>
              <a:t> + 3t(1 – t)</a:t>
            </a:r>
            <a:r>
              <a:rPr lang="en-US" baseline="30000" dirty="0" smtClean="0"/>
              <a:t>2</a:t>
            </a:r>
            <a:r>
              <a:rPr lang="en-US" dirty="0" smtClean="0"/>
              <a:t> P</a:t>
            </a:r>
            <a:r>
              <a:rPr lang="en-US" baseline="-25000" dirty="0" smtClean="0"/>
              <a:t>1</a:t>
            </a:r>
            <a:r>
              <a:rPr lang="en-US" dirty="0" smtClean="0"/>
              <a:t> + 3t</a:t>
            </a:r>
            <a:r>
              <a:rPr lang="en-US" baseline="30000" dirty="0" smtClean="0"/>
              <a:t>2</a:t>
            </a:r>
            <a:r>
              <a:rPr lang="en-US" dirty="0" smtClean="0"/>
              <a:t>(1 – </a:t>
            </a:r>
            <a:r>
              <a:rPr lang="en-US" dirty="0" err="1" smtClean="0"/>
              <a:t>t</a:t>
            </a:r>
            <a:r>
              <a:rPr lang="en-US" dirty="0" smtClean="0"/>
              <a:t>) P</a:t>
            </a:r>
            <a:r>
              <a:rPr lang="en-US" baseline="-25000" dirty="0" smtClean="0"/>
              <a:t>2</a:t>
            </a:r>
            <a:r>
              <a:rPr lang="en-US" dirty="0" smtClean="0"/>
              <a:t> + t</a:t>
            </a:r>
            <a:r>
              <a:rPr lang="en-US" baseline="30000" dirty="0" smtClean="0"/>
              <a:t>3</a:t>
            </a:r>
            <a:r>
              <a:rPr lang="en-US" dirty="0" smtClean="0"/>
              <a:t> P</a:t>
            </a:r>
            <a:r>
              <a:rPr lang="en-US" baseline="-25000" dirty="0" smtClean="0"/>
              <a:t>3</a:t>
            </a:r>
          </a:p>
          <a:p>
            <a:pPr>
              <a:buNone/>
            </a:pPr>
            <a:r>
              <a:rPr lang="en-US" baseline="-25000" dirty="0" smtClean="0"/>
              <a:t>	</a:t>
            </a:r>
            <a:r>
              <a:rPr lang="en-US" dirty="0" smtClean="0"/>
              <a:t>Where </a:t>
            </a:r>
            <a:r>
              <a:rPr lang="en-US" dirty="0" err="1" smtClean="0"/>
              <a:t>t</a:t>
            </a:r>
            <a:r>
              <a:rPr lang="en-US" dirty="0" smtClean="0"/>
              <a:t> is between 0 and 1.</a:t>
            </a:r>
          </a:p>
          <a:p>
            <a:pPr>
              <a:buNone/>
            </a:pPr>
            <a:endParaRPr lang="en-US" dirty="0" smtClean="0"/>
          </a:p>
          <a:p>
            <a:pPr>
              <a:buNone/>
            </a:pPr>
            <a:r>
              <a:rPr lang="en-US" dirty="0" smtClean="0"/>
              <a:t>That is, this equation defines the amount each point contributes to the curve as </a:t>
            </a:r>
            <a:r>
              <a:rPr lang="en-US" dirty="0" err="1" smtClean="0"/>
              <a:t>t</a:t>
            </a:r>
            <a:r>
              <a:rPr lang="en-US" dirty="0" smtClean="0"/>
              <a:t> moves from 0 to 1.</a:t>
            </a:r>
          </a:p>
          <a:p>
            <a:pPr>
              <a:buNone/>
            </a:pPr>
            <a:endParaRPr lang="en-US" dirty="0" smtClean="0"/>
          </a:p>
          <a:p>
            <a:pPr>
              <a:buNone/>
            </a:pPr>
            <a:r>
              <a:rPr lang="en-US" dirty="0" smtClean="0"/>
              <a:t>At </a:t>
            </a:r>
            <a:r>
              <a:rPr lang="en-US" dirty="0" err="1" smtClean="0"/>
              <a:t>t</a:t>
            </a:r>
            <a:r>
              <a:rPr lang="en-US" dirty="0" smtClean="0"/>
              <a:t> = 0, P</a:t>
            </a:r>
            <a:r>
              <a:rPr lang="en-US" baseline="-25000" dirty="0" smtClean="0"/>
              <a:t>0</a:t>
            </a:r>
            <a:r>
              <a:rPr lang="en-US" dirty="0" smtClean="0"/>
              <a:t> contributes 100%</a:t>
            </a:r>
          </a:p>
          <a:p>
            <a:pPr>
              <a:buNone/>
            </a:pPr>
            <a:r>
              <a:rPr lang="en-US" dirty="0" smtClean="0"/>
              <a:t>At </a:t>
            </a:r>
            <a:r>
              <a:rPr lang="en-US" dirty="0" err="1" smtClean="0"/>
              <a:t>t</a:t>
            </a:r>
            <a:r>
              <a:rPr lang="en-US" dirty="0" smtClean="0"/>
              <a:t> = 1, P</a:t>
            </a:r>
            <a:r>
              <a:rPr lang="en-US" baseline="-25000" dirty="0" smtClean="0"/>
              <a:t>1</a:t>
            </a:r>
            <a:r>
              <a:rPr lang="en-US" dirty="0" smtClean="0"/>
              <a:t> contributes 100%</a:t>
            </a:r>
          </a:p>
          <a:p>
            <a:pPr>
              <a:buNone/>
            </a:pPr>
            <a:r>
              <a:rPr lang="en-US" dirty="0" smtClean="0"/>
              <a:t>At </a:t>
            </a:r>
            <a:r>
              <a:rPr lang="en-US" dirty="0" err="1" smtClean="0"/>
              <a:t>t</a:t>
            </a:r>
            <a:r>
              <a:rPr lang="en-US" dirty="0" smtClean="0"/>
              <a:t> = .5, P</a:t>
            </a:r>
            <a:r>
              <a:rPr lang="en-US" baseline="-25000" dirty="0" smtClean="0"/>
              <a:t>0</a:t>
            </a:r>
            <a:r>
              <a:rPr lang="en-US" dirty="0" smtClean="0"/>
              <a:t> contributes 12.5%, P</a:t>
            </a:r>
            <a:r>
              <a:rPr lang="en-US" baseline="-25000" dirty="0" smtClean="0"/>
              <a:t>1</a:t>
            </a:r>
            <a:r>
              <a:rPr lang="en-US" dirty="0" smtClean="0"/>
              <a:t> </a:t>
            </a:r>
            <a:r>
              <a:rPr lang="en-US" dirty="0" err="1" smtClean="0"/>
              <a:t>cs</a:t>
            </a:r>
            <a:r>
              <a:rPr lang="en-US" dirty="0" smtClean="0"/>
              <a:t> 37.5%, P</a:t>
            </a:r>
            <a:r>
              <a:rPr lang="en-US" baseline="-25000" dirty="0" smtClean="0"/>
              <a:t>2</a:t>
            </a:r>
            <a:r>
              <a:rPr lang="en-US" dirty="0" smtClean="0"/>
              <a:t> </a:t>
            </a:r>
            <a:r>
              <a:rPr lang="en-US" dirty="0" err="1" smtClean="0"/>
              <a:t>cs</a:t>
            </a:r>
            <a:r>
              <a:rPr lang="en-US" dirty="0" smtClean="0"/>
              <a:t> 37.5%, P</a:t>
            </a:r>
            <a:r>
              <a:rPr lang="en-US" baseline="-25000" dirty="0" smtClean="0"/>
              <a:t>3</a:t>
            </a:r>
            <a:r>
              <a:rPr lang="en-US" dirty="0" smtClean="0"/>
              <a:t> </a:t>
            </a:r>
            <a:r>
              <a:rPr lang="en-US" dirty="0" err="1" smtClean="0"/>
              <a:t>cs</a:t>
            </a:r>
            <a:r>
              <a:rPr lang="en-US" dirty="0" smtClean="0"/>
              <a:t> 12.5% </a:t>
            </a:r>
          </a:p>
          <a:p>
            <a:pPr>
              <a:buNone/>
            </a:pPr>
            <a:r>
              <a:rPr lang="en-US" dirty="0" smtClean="0"/>
              <a:t>etc.</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curves</a:t>
            </a:r>
            <a:endParaRPr lang="en-US" dirty="0"/>
          </a:p>
        </p:txBody>
      </p:sp>
      <p:sp>
        <p:nvSpPr>
          <p:cNvPr id="3" name="Content Placeholder 2"/>
          <p:cNvSpPr>
            <a:spLocks noGrp="1"/>
          </p:cNvSpPr>
          <p:nvPr>
            <p:ph idx="1"/>
          </p:nvPr>
        </p:nvSpPr>
        <p:spPr/>
        <p:txBody>
          <a:bodyPr>
            <a:normAutofit/>
          </a:bodyPr>
          <a:lstStyle/>
          <a:p>
            <a:pPr>
              <a:buNone/>
            </a:pPr>
            <a:r>
              <a:rPr lang="en-US" dirty="0" smtClean="0"/>
              <a:t>And it turns out that at each point the total sum of the contribution is 100%.</a:t>
            </a:r>
          </a:p>
          <a:p>
            <a:pPr>
              <a:buNone/>
            </a:pPr>
            <a:endParaRPr lang="en-US" dirty="0" smtClean="0"/>
          </a:p>
          <a:p>
            <a:pPr>
              <a:buNone/>
            </a:pPr>
            <a:r>
              <a:rPr lang="en-US" dirty="0" smtClean="0"/>
              <a:t>Moreover, at time 0 and time 1 a single point account for the full contribution of the curve, which means that the curve begins and end on a control point.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pic>
        <p:nvPicPr>
          <p:cNvPr id="4" name="Picture 3" descr="b_blend.gif"/>
          <p:cNvPicPr>
            <a:picLocks noChangeAspect="1"/>
          </p:cNvPicPr>
          <p:nvPr/>
        </p:nvPicPr>
        <p:blipFill>
          <a:blip r:embed="rId2"/>
          <a:stretch>
            <a:fillRect/>
          </a:stretch>
        </p:blipFill>
        <p:spPr>
          <a:xfrm>
            <a:off x="1600200" y="2438400"/>
            <a:ext cx="3124200" cy="305711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curves</a:t>
            </a:r>
            <a:endParaRPr lang="en-US" dirty="0"/>
          </a:p>
        </p:txBody>
      </p:sp>
      <p:sp>
        <p:nvSpPr>
          <p:cNvPr id="3" name="Content Placeholder 2"/>
          <p:cNvSpPr>
            <a:spLocks noGrp="1"/>
          </p:cNvSpPr>
          <p:nvPr>
            <p:ph idx="1"/>
          </p:nvPr>
        </p:nvSpPr>
        <p:spPr/>
        <p:txBody>
          <a:bodyPr>
            <a:normAutofit/>
          </a:bodyPr>
          <a:lstStyle/>
          <a:p>
            <a:pPr>
              <a:buNone/>
            </a:pPr>
            <a:r>
              <a:rPr lang="en-US" dirty="0" smtClean="0"/>
              <a:t>Since we know the blending functions we can shorten our equation to:</a:t>
            </a:r>
          </a:p>
          <a:p>
            <a:pPr>
              <a:buNone/>
            </a:pPr>
            <a:endParaRPr lang="en-US" dirty="0" smtClean="0"/>
          </a:p>
          <a:p>
            <a:pPr>
              <a:buNone/>
            </a:pPr>
            <a:r>
              <a:rPr lang="en-US" dirty="0" err="1" smtClean="0"/>
              <a:t>P(t</a:t>
            </a:r>
            <a:r>
              <a:rPr lang="en-US" dirty="0" smtClean="0"/>
              <a:t>) = B</a:t>
            </a:r>
            <a:r>
              <a:rPr lang="en-US" baseline="-25000" dirty="0" smtClean="0"/>
              <a:t>0</a:t>
            </a:r>
            <a:r>
              <a:rPr lang="en-US" dirty="0" smtClean="0"/>
              <a:t>(t) P</a:t>
            </a:r>
            <a:r>
              <a:rPr lang="en-US" baseline="-25000" dirty="0" smtClean="0"/>
              <a:t>0</a:t>
            </a:r>
            <a:r>
              <a:rPr lang="en-US" dirty="0" smtClean="0"/>
              <a:t> + B</a:t>
            </a:r>
            <a:r>
              <a:rPr lang="en-US" baseline="-25000" dirty="0" smtClean="0"/>
              <a:t>1</a:t>
            </a:r>
            <a:r>
              <a:rPr lang="en-US" dirty="0" smtClean="0"/>
              <a:t>(t) P</a:t>
            </a:r>
            <a:r>
              <a:rPr lang="en-US" baseline="-25000" dirty="0" smtClean="0"/>
              <a:t>1</a:t>
            </a:r>
            <a:r>
              <a:rPr lang="en-US" dirty="0" smtClean="0"/>
              <a:t> + B</a:t>
            </a:r>
            <a:r>
              <a:rPr lang="en-US" baseline="-25000" dirty="0" smtClean="0"/>
              <a:t>2</a:t>
            </a:r>
            <a:r>
              <a:rPr lang="en-US" dirty="0" smtClean="0"/>
              <a:t>(t) P</a:t>
            </a:r>
            <a:r>
              <a:rPr lang="en-US" baseline="-25000" dirty="0" smtClean="0"/>
              <a:t>2</a:t>
            </a:r>
            <a:r>
              <a:rPr lang="en-US" dirty="0" smtClean="0"/>
              <a:t> + B</a:t>
            </a:r>
            <a:r>
              <a:rPr lang="en-US" baseline="-25000" dirty="0" smtClean="0"/>
              <a:t>3</a:t>
            </a:r>
            <a:r>
              <a:rPr lang="en-US" dirty="0" smtClean="0"/>
              <a:t>(t) P</a:t>
            </a:r>
            <a:r>
              <a:rPr lang="en-US" baseline="-25000" dirty="0" smtClean="0"/>
              <a:t>3</a:t>
            </a:r>
            <a:endParaRPr lang="en-US" dirty="0" smtClean="0"/>
          </a:p>
          <a:p>
            <a:pPr>
              <a:buNone/>
            </a:pPr>
            <a:r>
              <a:rPr lang="en-US" dirty="0" smtClean="0"/>
              <a:t>	or just </a:t>
            </a:r>
          </a:p>
          <a:p>
            <a:pPr>
              <a:buNone/>
            </a:pPr>
            <a:r>
              <a:rPr lang="en-US" dirty="0" err="1" smtClean="0"/>
              <a:t>P(t</a:t>
            </a:r>
            <a:r>
              <a:rPr lang="en-US" dirty="0" smtClean="0"/>
              <a:t>) = </a:t>
            </a:r>
            <a:r>
              <a:rPr lang="en-US" dirty="0" err="1" smtClean="0"/>
              <a:t>ΣB</a:t>
            </a:r>
            <a:r>
              <a:rPr lang="en-US" baseline="-25000" dirty="0" err="1" smtClean="0"/>
              <a:t>i</a:t>
            </a:r>
            <a:r>
              <a:rPr lang="en-US" dirty="0" err="1" smtClean="0"/>
              <a:t>P</a:t>
            </a:r>
            <a:r>
              <a:rPr lang="en-US" baseline="-25000" dirty="0" err="1" smtClean="0"/>
              <a:t>i</a:t>
            </a:r>
            <a:endParaRPr lang="en-US" baseline="-25000" dirty="0" smtClean="0"/>
          </a:p>
          <a:p>
            <a:pPr>
              <a:buNone/>
            </a:pPr>
            <a:endParaRPr lang="en-US" dirty="0" smtClean="0"/>
          </a:p>
          <a:p>
            <a:pPr>
              <a:buNone/>
            </a:pPr>
            <a:r>
              <a:rPr lang="en-US" dirty="0" smtClean="0"/>
              <a:t>In practice, you can calculate each dimension of the curve separately. I.e. :</a:t>
            </a:r>
          </a:p>
          <a:p>
            <a:pPr>
              <a:buNone/>
            </a:pPr>
            <a:endParaRPr lang="en-US" dirty="0" smtClean="0"/>
          </a:p>
          <a:p>
            <a:pPr>
              <a:buNone/>
            </a:pPr>
            <a:r>
              <a:rPr lang="en-US" dirty="0" err="1" smtClean="0"/>
              <a:t>P</a:t>
            </a:r>
            <a:r>
              <a:rPr lang="en-US" baseline="-25000" dirty="0" err="1" smtClean="0"/>
              <a:t>x</a:t>
            </a:r>
            <a:r>
              <a:rPr lang="en-US" dirty="0" err="1" smtClean="0"/>
              <a:t>(t</a:t>
            </a:r>
            <a:r>
              <a:rPr lang="en-US" dirty="0" smtClean="0"/>
              <a:t>) = (1 – t)</a:t>
            </a:r>
            <a:r>
              <a:rPr lang="en-US" baseline="30000" dirty="0" smtClean="0"/>
              <a:t>3</a:t>
            </a:r>
            <a:r>
              <a:rPr lang="en-US" dirty="0" smtClean="0"/>
              <a:t> P</a:t>
            </a:r>
            <a:r>
              <a:rPr lang="en-US" baseline="-25000" dirty="0" smtClean="0"/>
              <a:t>x,0</a:t>
            </a:r>
            <a:r>
              <a:rPr lang="en-US" dirty="0" smtClean="0"/>
              <a:t> + 3t(1 – t)</a:t>
            </a:r>
            <a:r>
              <a:rPr lang="en-US" baseline="30000" dirty="0" smtClean="0"/>
              <a:t>2</a:t>
            </a:r>
            <a:r>
              <a:rPr lang="en-US" dirty="0" smtClean="0"/>
              <a:t> P</a:t>
            </a:r>
            <a:r>
              <a:rPr lang="en-US" baseline="-25000" dirty="0" smtClean="0"/>
              <a:t>x,1</a:t>
            </a:r>
            <a:r>
              <a:rPr lang="en-US" dirty="0" smtClean="0"/>
              <a:t> + 3t</a:t>
            </a:r>
            <a:r>
              <a:rPr lang="en-US" baseline="30000" dirty="0" smtClean="0"/>
              <a:t>2</a:t>
            </a:r>
            <a:r>
              <a:rPr lang="en-US" dirty="0" smtClean="0"/>
              <a:t>(1 – </a:t>
            </a:r>
            <a:r>
              <a:rPr lang="en-US" dirty="0" err="1" smtClean="0"/>
              <a:t>t</a:t>
            </a:r>
            <a:r>
              <a:rPr lang="en-US" dirty="0" smtClean="0"/>
              <a:t>) P</a:t>
            </a:r>
            <a:r>
              <a:rPr lang="en-US" baseline="-25000" dirty="0" smtClean="0"/>
              <a:t>x,2</a:t>
            </a:r>
            <a:r>
              <a:rPr lang="en-US" dirty="0" smtClean="0"/>
              <a:t> + t</a:t>
            </a:r>
            <a:r>
              <a:rPr lang="en-US" baseline="30000" dirty="0" smtClean="0"/>
              <a:t>3</a:t>
            </a:r>
            <a:r>
              <a:rPr lang="en-US" dirty="0" smtClean="0"/>
              <a:t> P</a:t>
            </a:r>
            <a:r>
              <a:rPr lang="en-US" baseline="-25000" dirty="0" smtClean="0"/>
              <a:t>x,3</a:t>
            </a:r>
          </a:p>
          <a:p>
            <a:pPr>
              <a:buNone/>
            </a:pPr>
            <a:r>
              <a:rPr lang="en-US" dirty="0" err="1" smtClean="0"/>
              <a:t>P</a:t>
            </a:r>
            <a:r>
              <a:rPr lang="en-US" baseline="-25000" dirty="0" err="1" smtClean="0"/>
              <a:t>y</a:t>
            </a:r>
            <a:r>
              <a:rPr lang="en-US" dirty="0" err="1" smtClean="0"/>
              <a:t>(t</a:t>
            </a:r>
            <a:r>
              <a:rPr lang="en-US" dirty="0" smtClean="0"/>
              <a:t>) = (1 – t)</a:t>
            </a:r>
            <a:r>
              <a:rPr lang="en-US" baseline="30000" dirty="0" smtClean="0"/>
              <a:t>3</a:t>
            </a:r>
            <a:r>
              <a:rPr lang="en-US" dirty="0" smtClean="0"/>
              <a:t> P</a:t>
            </a:r>
            <a:r>
              <a:rPr lang="en-US" baseline="-25000" dirty="0" smtClean="0"/>
              <a:t>y,0</a:t>
            </a:r>
            <a:r>
              <a:rPr lang="en-US" dirty="0" smtClean="0"/>
              <a:t> + 3t(1 – t)</a:t>
            </a:r>
            <a:r>
              <a:rPr lang="en-US" baseline="30000" dirty="0" smtClean="0"/>
              <a:t>2</a:t>
            </a:r>
            <a:r>
              <a:rPr lang="en-US" dirty="0" smtClean="0"/>
              <a:t> P</a:t>
            </a:r>
            <a:r>
              <a:rPr lang="en-US" baseline="-25000" dirty="0" smtClean="0"/>
              <a:t>y,1</a:t>
            </a:r>
            <a:r>
              <a:rPr lang="en-US" dirty="0" smtClean="0"/>
              <a:t> + 3t</a:t>
            </a:r>
            <a:r>
              <a:rPr lang="en-US" baseline="30000" dirty="0" smtClean="0"/>
              <a:t>2</a:t>
            </a:r>
            <a:r>
              <a:rPr lang="en-US" dirty="0" smtClean="0"/>
              <a:t>(1 – </a:t>
            </a:r>
            <a:r>
              <a:rPr lang="en-US" dirty="0" err="1" smtClean="0"/>
              <a:t>t</a:t>
            </a:r>
            <a:r>
              <a:rPr lang="en-US" dirty="0" smtClean="0"/>
              <a:t>) P</a:t>
            </a:r>
            <a:r>
              <a:rPr lang="en-US" baseline="-25000" dirty="0" smtClean="0"/>
              <a:t>y,2</a:t>
            </a:r>
            <a:r>
              <a:rPr lang="en-US" dirty="0" smtClean="0"/>
              <a:t> + t</a:t>
            </a:r>
            <a:r>
              <a:rPr lang="en-US" baseline="30000" dirty="0" smtClean="0"/>
              <a:t>3</a:t>
            </a:r>
            <a:r>
              <a:rPr lang="en-US" dirty="0" smtClean="0"/>
              <a:t> P</a:t>
            </a:r>
            <a:r>
              <a:rPr lang="en-US" baseline="-25000" dirty="0" smtClean="0"/>
              <a:t>y,3</a:t>
            </a:r>
          </a:p>
          <a:p>
            <a:pPr>
              <a:buNone/>
            </a:pPr>
            <a:r>
              <a:rPr lang="en-US" dirty="0" err="1" smtClean="0"/>
              <a:t>P</a:t>
            </a:r>
            <a:r>
              <a:rPr lang="en-US" baseline="-25000" dirty="0" err="1" smtClean="0"/>
              <a:t>z</a:t>
            </a:r>
            <a:r>
              <a:rPr lang="en-US" dirty="0" err="1" smtClean="0"/>
              <a:t>(t</a:t>
            </a:r>
            <a:r>
              <a:rPr lang="en-US" dirty="0" smtClean="0"/>
              <a:t>) = (1 – t)</a:t>
            </a:r>
            <a:r>
              <a:rPr lang="en-US" baseline="30000" dirty="0" smtClean="0"/>
              <a:t>3</a:t>
            </a:r>
            <a:r>
              <a:rPr lang="en-US" dirty="0" smtClean="0"/>
              <a:t> P</a:t>
            </a:r>
            <a:r>
              <a:rPr lang="en-US" baseline="-25000" dirty="0" smtClean="0"/>
              <a:t>z,0</a:t>
            </a:r>
            <a:r>
              <a:rPr lang="en-US" dirty="0" smtClean="0"/>
              <a:t> + 3t(1 – t)</a:t>
            </a:r>
            <a:r>
              <a:rPr lang="en-US" baseline="30000" dirty="0" smtClean="0"/>
              <a:t>2</a:t>
            </a:r>
            <a:r>
              <a:rPr lang="en-US" dirty="0" smtClean="0"/>
              <a:t> P</a:t>
            </a:r>
            <a:r>
              <a:rPr lang="en-US" baseline="-25000" dirty="0" smtClean="0"/>
              <a:t>z,1</a:t>
            </a:r>
            <a:r>
              <a:rPr lang="en-US" dirty="0" smtClean="0"/>
              <a:t> + 3t</a:t>
            </a:r>
            <a:r>
              <a:rPr lang="en-US" baseline="30000" dirty="0" smtClean="0"/>
              <a:t>2</a:t>
            </a:r>
            <a:r>
              <a:rPr lang="en-US" dirty="0" smtClean="0"/>
              <a:t>(1 – </a:t>
            </a:r>
            <a:r>
              <a:rPr lang="en-US" dirty="0" err="1" smtClean="0"/>
              <a:t>t</a:t>
            </a:r>
            <a:r>
              <a:rPr lang="en-US" dirty="0" smtClean="0"/>
              <a:t>) P</a:t>
            </a:r>
            <a:r>
              <a:rPr lang="en-US" baseline="-25000" dirty="0" smtClean="0"/>
              <a:t>z,2</a:t>
            </a:r>
            <a:r>
              <a:rPr lang="en-US" dirty="0" smtClean="0"/>
              <a:t> + t</a:t>
            </a:r>
            <a:r>
              <a:rPr lang="en-US" baseline="30000" dirty="0" smtClean="0"/>
              <a:t>3</a:t>
            </a:r>
            <a:r>
              <a:rPr lang="en-US" dirty="0" smtClean="0"/>
              <a:t> P</a:t>
            </a:r>
            <a:r>
              <a:rPr lang="en-US" baseline="-25000" dirty="0" smtClean="0"/>
              <a:t>z,3</a:t>
            </a:r>
          </a:p>
          <a:p>
            <a:pPr>
              <a:buNone/>
            </a:pPr>
            <a:endParaRPr lang="en-US" baseline="-25000" dirty="0" smtClean="0"/>
          </a:p>
          <a:p>
            <a:pPr>
              <a:buNone/>
            </a:pPr>
            <a:endParaRPr lang="en-US" baseline="-25000" dirty="0" smtClean="0"/>
          </a:p>
          <a:p>
            <a:pPr>
              <a:buNone/>
            </a:pPr>
            <a:endParaRPr lang="en-US" baseline="-250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curves</a:t>
            </a:r>
            <a:endParaRPr lang="en-US" dirty="0"/>
          </a:p>
        </p:txBody>
      </p:sp>
      <p:sp>
        <p:nvSpPr>
          <p:cNvPr id="3" name="Content Placeholder 2"/>
          <p:cNvSpPr>
            <a:spLocks noGrp="1"/>
          </p:cNvSpPr>
          <p:nvPr>
            <p:ph idx="1"/>
          </p:nvPr>
        </p:nvSpPr>
        <p:spPr/>
        <p:txBody>
          <a:bodyPr/>
          <a:lstStyle/>
          <a:p>
            <a:pPr>
              <a:buNone/>
            </a:pPr>
            <a:r>
              <a:rPr lang="en-US" dirty="0" smtClean="0"/>
              <a:t>Or, returning to our generalization </a:t>
            </a:r>
            <a:r>
              <a:rPr lang="en-US" b="1" dirty="0" err="1" smtClean="0"/>
              <a:t>Q</a:t>
            </a:r>
            <a:r>
              <a:rPr lang="en-US" dirty="0" err="1" smtClean="0"/>
              <a:t>(</a:t>
            </a:r>
            <a:r>
              <a:rPr lang="en-US" i="1" dirty="0" err="1" smtClean="0"/>
              <a:t>t</a:t>
            </a:r>
            <a:r>
              <a:rPr lang="en-US" dirty="0" smtClean="0"/>
              <a:t>) = </a:t>
            </a:r>
            <a:r>
              <a:rPr lang="en-US" b="1" dirty="0" err="1" smtClean="0"/>
              <a:t>GMT</a:t>
            </a:r>
            <a:r>
              <a:rPr lang="en-US" dirty="0" err="1" smtClean="0"/>
              <a:t>(</a:t>
            </a:r>
            <a:r>
              <a:rPr lang="en-US" i="1" dirty="0" err="1" smtClean="0"/>
              <a:t>t</a:t>
            </a:r>
            <a:r>
              <a:rPr lang="en-US" dirty="0" smtClean="0"/>
              <a:t>) </a:t>
            </a:r>
          </a:p>
          <a:p>
            <a:pPr>
              <a:buNone/>
            </a:pPr>
            <a:endParaRPr lang="en-US" dirty="0" smtClean="0"/>
          </a:p>
          <a:p>
            <a:pPr>
              <a:buNone/>
            </a:pPr>
            <a:r>
              <a:rPr lang="en-US" dirty="0" smtClean="0"/>
              <a:t>we can encode </a:t>
            </a:r>
            <a:r>
              <a:rPr lang="en-US" b="1" dirty="0" smtClean="0"/>
              <a:t>G</a:t>
            </a:r>
            <a:r>
              <a:rPr lang="en-US" dirty="0" smtClean="0"/>
              <a:t> using our 4 points (the start point, the two control points, and the end points) and </a:t>
            </a:r>
            <a:r>
              <a:rPr lang="en-US" b="1" dirty="0" smtClean="0"/>
              <a:t>M</a:t>
            </a:r>
            <a:r>
              <a:rPr lang="en-US" dirty="0" smtClean="0"/>
              <a:t> by extracting out the coefficients of the blending function.  </a:t>
            </a:r>
          </a:p>
          <a:p>
            <a:pPr>
              <a:buNone/>
            </a:pPr>
            <a:endParaRPr lang="en-US" dirty="0" smtClean="0"/>
          </a:p>
          <a:p>
            <a:pPr>
              <a:buNone/>
            </a:pPr>
            <a:r>
              <a:rPr lang="en-US" b="1" dirty="0" smtClean="0"/>
              <a:t>G</a:t>
            </a:r>
            <a:r>
              <a:rPr lang="en-US" dirty="0" smtClean="0"/>
              <a:t> = [</a:t>
            </a:r>
            <a:r>
              <a:rPr lang="en-US" b="1" dirty="0" err="1" smtClean="0"/>
              <a:t>P</a:t>
            </a:r>
            <a:r>
              <a:rPr lang="en-US" baseline="-25000" dirty="0" err="1" smtClean="0"/>
              <a:t>start</a:t>
            </a:r>
            <a:r>
              <a:rPr lang="en-US" dirty="0" smtClean="0"/>
              <a:t>, </a:t>
            </a:r>
            <a:r>
              <a:rPr lang="en-US" b="1" dirty="0" smtClean="0"/>
              <a:t>P</a:t>
            </a:r>
            <a:r>
              <a:rPr lang="en-US" baseline="-25000" dirty="0" smtClean="0"/>
              <a:t>control1</a:t>
            </a:r>
            <a:r>
              <a:rPr lang="en-US" dirty="0" smtClean="0"/>
              <a:t>, </a:t>
            </a:r>
            <a:r>
              <a:rPr lang="en-US" b="1" dirty="0" smtClean="0"/>
              <a:t>P</a:t>
            </a:r>
            <a:r>
              <a:rPr lang="en-US" baseline="-25000" dirty="0" smtClean="0"/>
              <a:t>control2</a:t>
            </a:r>
            <a:r>
              <a:rPr lang="en-US" dirty="0" smtClean="0"/>
              <a:t>, </a:t>
            </a:r>
            <a:r>
              <a:rPr lang="en-US" b="1" dirty="0" smtClean="0"/>
              <a:t>P</a:t>
            </a:r>
            <a:r>
              <a:rPr lang="en-US" baseline="-25000" dirty="0" smtClean="0"/>
              <a:t>end</a:t>
            </a:r>
            <a:r>
              <a:rPr lang="en-US" dirty="0" smtClean="0"/>
              <a:t>]</a:t>
            </a:r>
          </a:p>
          <a:p>
            <a:pPr>
              <a:buNone/>
            </a:pPr>
            <a:endParaRPr lang="en-US" dirty="0" smtClean="0"/>
          </a:p>
          <a:p>
            <a:pPr>
              <a:buNone/>
            </a:pPr>
            <a:endParaRPr lang="en-US" dirty="0" smtClean="0"/>
          </a:p>
          <a:p>
            <a:pPr>
              <a:buNone/>
            </a:pPr>
            <a:r>
              <a:rPr lang="en-US" b="1" dirty="0" smtClean="0"/>
              <a:t>M</a:t>
            </a:r>
            <a:r>
              <a:rPr lang="en-US" dirty="0" smtClean="0"/>
              <a:t> </a:t>
            </a:r>
            <a:r>
              <a:rPr lang="en-US" dirty="0" smtClean="0"/>
              <a:t>=                                     </a:t>
            </a:r>
            <a:r>
              <a:rPr lang="en-US" b="1" dirty="0" smtClean="0"/>
              <a:t>T</a:t>
            </a:r>
            <a:r>
              <a:rPr lang="en-US" dirty="0" smtClean="0"/>
              <a:t> =                          </a:t>
            </a:r>
            <a:r>
              <a:rPr lang="en-US" b="1" dirty="0" smtClean="0"/>
              <a:t>M</a:t>
            </a:r>
            <a:r>
              <a:rPr lang="en-US" dirty="0" smtClean="0"/>
              <a:t>’ =                          </a:t>
            </a:r>
            <a:r>
              <a:rPr lang="en-US" b="1" dirty="0" smtClean="0"/>
              <a:t>T</a:t>
            </a:r>
            <a:r>
              <a:rPr lang="en-US" dirty="0" smtClean="0"/>
              <a:t>’ = </a:t>
            </a:r>
          </a:p>
          <a:p>
            <a:pPr>
              <a:buNone/>
            </a:pPr>
            <a:r>
              <a:rPr lang="en-US" dirty="0" smtClean="0"/>
              <a:t>                        </a:t>
            </a:r>
            <a:endParaRPr lang="en-US" dirty="0"/>
          </a:p>
        </p:txBody>
      </p:sp>
      <p:sp>
        <p:nvSpPr>
          <p:cNvPr id="4" name="TextBox 3"/>
          <p:cNvSpPr txBox="1"/>
          <p:nvPr/>
        </p:nvSpPr>
        <p:spPr>
          <a:xfrm>
            <a:off x="990600" y="3810000"/>
            <a:ext cx="2286000" cy="1200329"/>
          </a:xfrm>
          <a:prstGeom prst="rect">
            <a:avLst/>
          </a:prstGeom>
          <a:noFill/>
        </p:spPr>
        <p:txBody>
          <a:bodyPr wrap="square" rtlCol="0">
            <a:spAutoFit/>
          </a:bodyPr>
          <a:lstStyle/>
          <a:p>
            <a:r>
              <a:rPr lang="en-US" dirty="0" smtClean="0"/>
              <a:t>[ 1	-3	 3	 1</a:t>
            </a:r>
          </a:p>
          <a:p>
            <a:r>
              <a:rPr lang="en-US" dirty="0" smtClean="0"/>
              <a:t>  0	 3	-6	 3</a:t>
            </a:r>
          </a:p>
          <a:p>
            <a:r>
              <a:rPr lang="en-US" dirty="0" smtClean="0"/>
              <a:t>  0	 0	 3	-3</a:t>
            </a:r>
          </a:p>
          <a:p>
            <a:r>
              <a:rPr lang="en-US" dirty="0" smtClean="0"/>
              <a:t>  0	 0	 0	 1 ]</a:t>
            </a:r>
            <a:endParaRPr lang="en-US" dirty="0"/>
          </a:p>
        </p:txBody>
      </p:sp>
      <p:sp>
        <p:nvSpPr>
          <p:cNvPr id="5" name="TextBox 4"/>
          <p:cNvSpPr txBox="1"/>
          <p:nvPr/>
        </p:nvSpPr>
        <p:spPr>
          <a:xfrm>
            <a:off x="3429000" y="3810000"/>
            <a:ext cx="838200" cy="1200329"/>
          </a:xfrm>
          <a:prstGeom prst="rect">
            <a:avLst/>
          </a:prstGeom>
          <a:noFill/>
        </p:spPr>
        <p:txBody>
          <a:bodyPr wrap="square" rtlCol="0">
            <a:spAutoFit/>
          </a:bodyPr>
          <a:lstStyle/>
          <a:p>
            <a:r>
              <a:rPr lang="en-US" dirty="0" smtClean="0"/>
              <a:t>[ 1</a:t>
            </a:r>
          </a:p>
          <a:p>
            <a:r>
              <a:rPr lang="en-US" dirty="0" smtClean="0"/>
              <a:t>   </a:t>
            </a:r>
            <a:r>
              <a:rPr lang="en-US" dirty="0" err="1" smtClean="0"/>
              <a:t>t</a:t>
            </a:r>
            <a:endParaRPr lang="en-US" dirty="0" smtClean="0"/>
          </a:p>
          <a:p>
            <a:r>
              <a:rPr lang="en-US" dirty="0" smtClean="0"/>
              <a:t>  </a:t>
            </a:r>
            <a:r>
              <a:rPr lang="en-US" i="1" dirty="0" smtClean="0"/>
              <a:t>t</a:t>
            </a:r>
            <a:r>
              <a:rPr lang="en-US" dirty="0" smtClean="0"/>
              <a:t>^2</a:t>
            </a:r>
          </a:p>
          <a:p>
            <a:r>
              <a:rPr lang="en-US" dirty="0" smtClean="0"/>
              <a:t>  </a:t>
            </a:r>
            <a:r>
              <a:rPr lang="en-US" i="1" dirty="0" smtClean="0"/>
              <a:t>t</a:t>
            </a:r>
            <a:r>
              <a:rPr lang="en-US" dirty="0" smtClean="0"/>
              <a:t>^3 ]</a:t>
            </a:r>
            <a:endParaRPr lang="en-US" dirty="0"/>
          </a:p>
        </p:txBody>
      </p:sp>
      <p:sp>
        <p:nvSpPr>
          <p:cNvPr id="6" name="TextBox 5"/>
          <p:cNvSpPr txBox="1"/>
          <p:nvPr/>
        </p:nvSpPr>
        <p:spPr>
          <a:xfrm>
            <a:off x="5334000" y="3962400"/>
            <a:ext cx="1676400" cy="1200329"/>
          </a:xfrm>
          <a:prstGeom prst="rect">
            <a:avLst/>
          </a:prstGeom>
          <a:noFill/>
        </p:spPr>
        <p:txBody>
          <a:bodyPr wrap="square" rtlCol="0">
            <a:spAutoFit/>
          </a:bodyPr>
          <a:lstStyle/>
          <a:p>
            <a:r>
              <a:rPr lang="en-US" dirty="0" smtClean="0"/>
              <a:t>[</a:t>
            </a:r>
            <a:r>
              <a:rPr lang="en-US" dirty="0" smtClean="0"/>
              <a:t> -3	 6	-3</a:t>
            </a:r>
          </a:p>
          <a:p>
            <a:r>
              <a:rPr lang="en-US" dirty="0" smtClean="0"/>
              <a:t> </a:t>
            </a:r>
            <a:r>
              <a:rPr lang="en-US" dirty="0" smtClean="0"/>
              <a:t>  3  </a:t>
            </a:r>
            <a:r>
              <a:rPr lang="en-US" dirty="0" smtClean="0"/>
              <a:t>-1</a:t>
            </a:r>
            <a:r>
              <a:rPr lang="en-US" dirty="0" smtClean="0"/>
              <a:t>2</a:t>
            </a:r>
            <a:r>
              <a:rPr lang="en-US" dirty="0" smtClean="0"/>
              <a:t>	 9</a:t>
            </a:r>
          </a:p>
          <a:p>
            <a:r>
              <a:rPr lang="en-US" dirty="0" smtClean="0"/>
              <a:t> </a:t>
            </a:r>
            <a:r>
              <a:rPr lang="en-US" dirty="0" smtClean="0"/>
              <a:t>  0</a:t>
            </a:r>
            <a:r>
              <a:rPr lang="en-US" dirty="0" smtClean="0"/>
              <a:t>	</a:t>
            </a:r>
            <a:r>
              <a:rPr lang="en-US" dirty="0" smtClean="0"/>
              <a:t> 6	-9</a:t>
            </a:r>
          </a:p>
          <a:p>
            <a:r>
              <a:rPr lang="en-US" dirty="0" smtClean="0"/>
              <a:t> </a:t>
            </a:r>
            <a:r>
              <a:rPr lang="en-US" dirty="0" smtClean="0"/>
              <a:t>  0</a:t>
            </a:r>
            <a:r>
              <a:rPr lang="en-US" dirty="0" smtClean="0"/>
              <a:t>	 0	</a:t>
            </a:r>
            <a:r>
              <a:rPr lang="en-US" dirty="0" smtClean="0"/>
              <a:t> 3 </a:t>
            </a:r>
            <a:r>
              <a:rPr lang="en-US" dirty="0" smtClean="0"/>
              <a:t>]</a:t>
            </a:r>
            <a:endParaRPr lang="en-US" dirty="0"/>
          </a:p>
        </p:txBody>
      </p:sp>
      <p:sp>
        <p:nvSpPr>
          <p:cNvPr id="7" name="TextBox 6"/>
          <p:cNvSpPr txBox="1"/>
          <p:nvPr/>
        </p:nvSpPr>
        <p:spPr>
          <a:xfrm>
            <a:off x="7239000" y="3962400"/>
            <a:ext cx="838200" cy="923330"/>
          </a:xfrm>
          <a:prstGeom prst="rect">
            <a:avLst/>
          </a:prstGeom>
          <a:noFill/>
        </p:spPr>
        <p:txBody>
          <a:bodyPr wrap="square" rtlCol="0">
            <a:spAutoFit/>
          </a:bodyPr>
          <a:lstStyle/>
          <a:p>
            <a:r>
              <a:rPr lang="en-US" dirty="0" smtClean="0"/>
              <a:t>[</a:t>
            </a:r>
            <a:r>
              <a:rPr lang="en-US" dirty="0" smtClean="0"/>
              <a:t> </a:t>
            </a:r>
            <a:r>
              <a:rPr lang="en-US" dirty="0" smtClean="0"/>
              <a:t>1</a:t>
            </a:r>
            <a:endParaRPr lang="en-US" dirty="0" smtClean="0"/>
          </a:p>
          <a:p>
            <a:r>
              <a:rPr lang="en-US" dirty="0" smtClean="0"/>
              <a:t> </a:t>
            </a:r>
            <a:r>
              <a:rPr lang="en-US" dirty="0" smtClean="0"/>
              <a:t> </a:t>
            </a:r>
            <a:r>
              <a:rPr lang="en-US" i="1" dirty="0" smtClean="0"/>
              <a:t> </a:t>
            </a:r>
            <a:r>
              <a:rPr lang="en-US" i="1" dirty="0" err="1" smtClean="0"/>
              <a:t>t</a:t>
            </a:r>
            <a:endParaRPr lang="en-US" i="1" dirty="0" smtClean="0"/>
          </a:p>
          <a:p>
            <a:r>
              <a:rPr lang="en-US" dirty="0" smtClean="0"/>
              <a:t> </a:t>
            </a:r>
            <a:r>
              <a:rPr lang="en-US" dirty="0" smtClean="0"/>
              <a:t>  </a:t>
            </a:r>
            <a:r>
              <a:rPr lang="en-US" i="1" dirty="0" smtClean="0"/>
              <a:t>t</a:t>
            </a:r>
            <a:r>
              <a:rPr lang="en-US" dirty="0" smtClean="0"/>
              <a:t>^2 </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Hermite</a:t>
            </a:r>
            <a:r>
              <a:rPr lang="en-US" dirty="0" smtClean="0"/>
              <a:t> curves</a:t>
            </a:r>
            <a:endParaRPr lang="en-US" dirty="0"/>
          </a:p>
        </p:txBody>
      </p:sp>
      <p:sp>
        <p:nvSpPr>
          <p:cNvPr id="3" name="Content Placeholder 2"/>
          <p:cNvSpPr>
            <a:spLocks noGrp="1"/>
          </p:cNvSpPr>
          <p:nvPr>
            <p:ph idx="1"/>
          </p:nvPr>
        </p:nvSpPr>
        <p:spPr/>
        <p:txBody>
          <a:bodyPr/>
          <a:lstStyle/>
          <a:p>
            <a:pPr>
              <a:buNone/>
            </a:pPr>
            <a:r>
              <a:rPr lang="en-US" dirty="0" smtClean="0"/>
              <a:t>A similar curve that also lets you create a curve around set endpoints is called a </a:t>
            </a:r>
            <a:r>
              <a:rPr lang="en-US" dirty="0" err="1" smtClean="0"/>
              <a:t>Hermite</a:t>
            </a:r>
            <a:r>
              <a:rPr lang="en-US" dirty="0" smtClean="0"/>
              <a:t> curve. In the Bezier curve you move the two control points to influence the curve. In a </a:t>
            </a:r>
            <a:r>
              <a:rPr lang="en-US" dirty="0" err="1" smtClean="0"/>
              <a:t>Hermite</a:t>
            </a:r>
            <a:r>
              <a:rPr lang="en-US" dirty="0" smtClean="0"/>
              <a:t> curve you instead adjust the </a:t>
            </a:r>
            <a:r>
              <a:rPr lang="en-US" i="1" dirty="0" smtClean="0"/>
              <a:t>tangents</a:t>
            </a:r>
            <a:r>
              <a:rPr lang="en-US" dirty="0" smtClean="0"/>
              <a:t> at the endpoints to control the curve.</a:t>
            </a:r>
          </a:p>
          <a:p>
            <a:pPr>
              <a:buNone/>
            </a:pPr>
            <a:endParaRPr lang="en-US" dirty="0" smtClean="0"/>
          </a:p>
          <a:p>
            <a:pPr>
              <a:buNone/>
            </a:pPr>
            <a:r>
              <a:rPr lang="en-US" dirty="0" err="1" smtClean="0"/>
              <a:t>Hermite</a:t>
            </a:r>
            <a:r>
              <a:rPr lang="en-US" dirty="0" smtClean="0"/>
              <a:t> curves are also known as “the pen tool” in Illustrator.</a:t>
            </a:r>
          </a:p>
          <a:p>
            <a:pPr>
              <a:buNone/>
            </a:pPr>
            <a:endParaRPr lang="en-US" dirty="0" smtClean="0"/>
          </a:p>
          <a:p>
            <a:pPr>
              <a:buNone/>
            </a:pPr>
            <a:r>
              <a:rPr lang="en-US" dirty="0" smtClean="0"/>
              <a:t>The curve is parametrically defined by the following equation:</a:t>
            </a:r>
          </a:p>
          <a:p>
            <a:pPr>
              <a:buNone/>
            </a:pPr>
            <a:endParaRPr lang="en-US" dirty="0" smtClean="0"/>
          </a:p>
          <a:p>
            <a:pPr>
              <a:buNone/>
            </a:pPr>
            <a:r>
              <a:rPr lang="en-US" b="1" dirty="0" err="1" smtClean="0"/>
              <a:t>Q</a:t>
            </a:r>
            <a:r>
              <a:rPr lang="en-US" dirty="0" err="1" smtClean="0"/>
              <a:t>(</a:t>
            </a:r>
            <a:r>
              <a:rPr lang="en-US" i="1" dirty="0" err="1" smtClean="0"/>
              <a:t>t</a:t>
            </a:r>
            <a:r>
              <a:rPr lang="en-US" dirty="0" smtClean="0"/>
              <a:t>) = (2</a:t>
            </a:r>
            <a:r>
              <a:rPr lang="en-US" i="1" dirty="0" smtClean="0"/>
              <a:t>t</a:t>
            </a:r>
            <a:r>
              <a:rPr lang="en-US" baseline="30000" dirty="0" smtClean="0"/>
              <a:t>3</a:t>
            </a:r>
            <a:r>
              <a:rPr lang="en-US" dirty="0" smtClean="0"/>
              <a:t> – 3</a:t>
            </a:r>
            <a:r>
              <a:rPr lang="en-US" i="1" dirty="0" smtClean="0"/>
              <a:t>t</a:t>
            </a:r>
            <a:r>
              <a:rPr lang="en-US" baseline="30000" dirty="0" smtClean="0"/>
              <a:t>2</a:t>
            </a:r>
            <a:r>
              <a:rPr lang="en-US" dirty="0" smtClean="0"/>
              <a:t> + 1)</a:t>
            </a:r>
            <a:r>
              <a:rPr lang="en-US" b="1" dirty="0" smtClean="0"/>
              <a:t>P</a:t>
            </a:r>
            <a:r>
              <a:rPr lang="en-US" baseline="-25000" dirty="0" smtClean="0"/>
              <a:t>0</a:t>
            </a:r>
            <a:r>
              <a:rPr lang="en-US" dirty="0" smtClean="0"/>
              <a:t> + (</a:t>
            </a:r>
            <a:r>
              <a:rPr lang="en-US" i="1" dirty="0" smtClean="0"/>
              <a:t>t</a:t>
            </a:r>
            <a:r>
              <a:rPr lang="en-US" baseline="30000" dirty="0" smtClean="0"/>
              <a:t>3</a:t>
            </a:r>
            <a:r>
              <a:rPr lang="en-US" dirty="0" smtClean="0"/>
              <a:t> – 2</a:t>
            </a:r>
            <a:r>
              <a:rPr lang="en-US" i="1" dirty="0" smtClean="0"/>
              <a:t>t</a:t>
            </a:r>
            <a:r>
              <a:rPr lang="en-US" baseline="30000" dirty="0" smtClean="0"/>
              <a:t>2</a:t>
            </a:r>
            <a:r>
              <a:rPr lang="en-US" dirty="0" smtClean="0"/>
              <a:t> + </a:t>
            </a:r>
            <a:r>
              <a:rPr lang="en-US" i="1" dirty="0" smtClean="0"/>
              <a:t>t</a:t>
            </a:r>
            <a:r>
              <a:rPr lang="en-US" dirty="0" smtClean="0"/>
              <a:t>)</a:t>
            </a:r>
            <a:r>
              <a:rPr lang="en-US" b="1" dirty="0" smtClean="0"/>
              <a:t>T</a:t>
            </a:r>
            <a:r>
              <a:rPr lang="en-US" baseline="-25000" dirty="0" smtClean="0"/>
              <a:t>0</a:t>
            </a:r>
            <a:r>
              <a:rPr lang="en-US" dirty="0" smtClean="0"/>
              <a:t> + (</a:t>
            </a:r>
            <a:r>
              <a:rPr lang="en-US" i="1" dirty="0" smtClean="0"/>
              <a:t>t</a:t>
            </a:r>
            <a:r>
              <a:rPr lang="en-US" baseline="30000" dirty="0" smtClean="0"/>
              <a:t>3</a:t>
            </a:r>
            <a:r>
              <a:rPr lang="en-US" dirty="0" smtClean="0"/>
              <a:t> – </a:t>
            </a:r>
            <a:r>
              <a:rPr lang="en-US" i="1" dirty="0" smtClean="0"/>
              <a:t>t</a:t>
            </a:r>
            <a:r>
              <a:rPr lang="en-US" baseline="30000" dirty="0" smtClean="0"/>
              <a:t>2</a:t>
            </a:r>
            <a:r>
              <a:rPr lang="en-US" dirty="0" smtClean="0"/>
              <a:t>)</a:t>
            </a:r>
            <a:r>
              <a:rPr lang="en-US" b="1" dirty="0" smtClean="0"/>
              <a:t>T</a:t>
            </a:r>
            <a:r>
              <a:rPr lang="en-US" baseline="-25000" dirty="0" smtClean="0"/>
              <a:t>1</a:t>
            </a:r>
            <a:r>
              <a:rPr lang="en-US" dirty="0" smtClean="0"/>
              <a:t> + (-2</a:t>
            </a:r>
            <a:r>
              <a:rPr lang="en-US" i="1" dirty="0" smtClean="0"/>
              <a:t>t</a:t>
            </a:r>
            <a:r>
              <a:rPr lang="en-US" baseline="30000" dirty="0" smtClean="0"/>
              <a:t>3</a:t>
            </a:r>
            <a:r>
              <a:rPr lang="en-US" dirty="0" smtClean="0"/>
              <a:t> + 3</a:t>
            </a:r>
            <a:r>
              <a:rPr lang="en-US" i="1" dirty="0" smtClean="0"/>
              <a:t>t</a:t>
            </a:r>
            <a:r>
              <a:rPr lang="en-US" baseline="30000" dirty="0" smtClean="0"/>
              <a:t>2</a:t>
            </a:r>
            <a:r>
              <a:rPr lang="en-US" dirty="0" smtClean="0"/>
              <a:t>)</a:t>
            </a:r>
            <a:r>
              <a:rPr lang="en-US" b="1" dirty="0" smtClean="0"/>
              <a:t>P</a:t>
            </a:r>
            <a:r>
              <a:rPr lang="en-US" baseline="-25000" dirty="0" smtClean="0"/>
              <a:t>1</a:t>
            </a:r>
          </a:p>
          <a:p>
            <a:pPr>
              <a:buNone/>
            </a:pPr>
            <a:endParaRPr lang="en-US" dirty="0" smtClean="0"/>
          </a:p>
          <a:p>
            <a:pPr>
              <a:buNone/>
            </a:pPr>
            <a:r>
              <a:rPr lang="en-US" dirty="0" smtClean="0"/>
              <a:t>where </a:t>
            </a:r>
            <a:r>
              <a:rPr lang="en-US" b="1" dirty="0" smtClean="0"/>
              <a:t>P</a:t>
            </a:r>
            <a:r>
              <a:rPr lang="en-US" baseline="-25000" dirty="0" smtClean="0"/>
              <a:t>0</a:t>
            </a:r>
            <a:r>
              <a:rPr lang="en-US" dirty="0" smtClean="0"/>
              <a:t> and </a:t>
            </a:r>
            <a:r>
              <a:rPr lang="en-US" b="1" dirty="0" smtClean="0"/>
              <a:t>P</a:t>
            </a:r>
            <a:r>
              <a:rPr lang="en-US" baseline="-25000" dirty="0" smtClean="0"/>
              <a:t>1</a:t>
            </a:r>
            <a:r>
              <a:rPr lang="en-US" dirty="0" smtClean="0"/>
              <a:t> are the endpoints of the curve, and </a:t>
            </a:r>
            <a:r>
              <a:rPr lang="en-US" b="1" dirty="0" smtClean="0"/>
              <a:t>T</a:t>
            </a:r>
            <a:r>
              <a:rPr lang="en-US" baseline="-25000" dirty="0" smtClean="0"/>
              <a:t>0</a:t>
            </a:r>
            <a:r>
              <a:rPr lang="en-US" dirty="0" smtClean="0"/>
              <a:t> and </a:t>
            </a:r>
            <a:r>
              <a:rPr lang="en-US" b="1" dirty="0" smtClean="0"/>
              <a:t>T</a:t>
            </a:r>
            <a:r>
              <a:rPr lang="en-US" baseline="-25000" dirty="0" smtClean="0"/>
              <a:t>1</a:t>
            </a:r>
            <a:r>
              <a:rPr lang="en-US" dirty="0" smtClean="0"/>
              <a:t> are tangent vectors</a:t>
            </a:r>
            <a:r>
              <a:rPr lang="en-US" dirty="0" smtClean="0"/>
              <a:t> </a:t>
            </a:r>
            <a:r>
              <a:rPr lang="en-US" dirty="0" smtClean="0"/>
              <a:t>for</a:t>
            </a:r>
            <a:r>
              <a:rPr lang="en-US" dirty="0" smtClean="0"/>
              <a:t> </a:t>
            </a:r>
            <a:r>
              <a:rPr lang="en-US" b="1" dirty="0" smtClean="0"/>
              <a:t>P</a:t>
            </a:r>
            <a:r>
              <a:rPr lang="en-US" baseline="-25000" dirty="0" smtClean="0"/>
              <a:t>0</a:t>
            </a:r>
            <a:r>
              <a:rPr lang="en-US" dirty="0" smtClean="0"/>
              <a:t> and </a:t>
            </a:r>
            <a:r>
              <a:rPr lang="en-US" b="1" dirty="0" smtClean="0"/>
              <a:t>P</a:t>
            </a:r>
            <a:r>
              <a:rPr lang="en-US" baseline="-25000" dirty="0" smtClean="0"/>
              <a:t>1</a:t>
            </a:r>
            <a:r>
              <a:rPr lang="en-US" dirty="0" smtClean="0"/>
              <a:t> respectively.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Hermite</a:t>
            </a:r>
            <a:r>
              <a:rPr lang="en-US" dirty="0" smtClean="0"/>
              <a:t> curves</a:t>
            </a:r>
            <a:endParaRPr lang="en-US" dirty="0"/>
          </a:p>
        </p:txBody>
      </p:sp>
      <p:sp>
        <p:nvSpPr>
          <p:cNvPr id="3" name="Content Placeholder 2"/>
          <p:cNvSpPr>
            <a:spLocks noGrp="1"/>
          </p:cNvSpPr>
          <p:nvPr>
            <p:ph idx="1"/>
          </p:nvPr>
        </p:nvSpPr>
        <p:spPr/>
        <p:txBody>
          <a:bodyPr/>
          <a:lstStyle/>
          <a:p>
            <a:pPr>
              <a:buNone/>
            </a:pPr>
            <a:r>
              <a:rPr lang="en-US" dirty="0" smtClean="0"/>
              <a:t>Here is the graph of the blending function for the two endpoints. (The red and blue indicate the blending for the points and the green and turquoise for the tangents) </a:t>
            </a:r>
            <a:endParaRPr lang="en-US" dirty="0"/>
          </a:p>
        </p:txBody>
      </p:sp>
      <p:pic>
        <p:nvPicPr>
          <p:cNvPr id="4" name="Picture 3" descr="300px-HermiteBasis.svg.png"/>
          <p:cNvPicPr>
            <a:picLocks noChangeAspect="1"/>
          </p:cNvPicPr>
          <p:nvPr/>
        </p:nvPicPr>
        <p:blipFill>
          <a:blip r:embed="rId2"/>
          <a:stretch>
            <a:fillRect/>
          </a:stretch>
        </p:blipFill>
        <p:spPr>
          <a:xfrm>
            <a:off x="2209800" y="2286000"/>
            <a:ext cx="3810000" cy="3048000"/>
          </a:xfrm>
          <a:prstGeom prst="rect">
            <a:avLst/>
          </a:prstGeom>
        </p:spPr>
      </p:pic>
      <p:sp>
        <p:nvSpPr>
          <p:cNvPr id="5" name="Rectangle 4"/>
          <p:cNvSpPr/>
          <p:nvPr/>
        </p:nvSpPr>
        <p:spPr>
          <a:xfrm>
            <a:off x="4887473" y="3429000"/>
            <a:ext cx="1219200" cy="762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Hermite</a:t>
            </a:r>
            <a:r>
              <a:rPr lang="en-US" dirty="0" smtClean="0"/>
              <a:t> curves</a:t>
            </a:r>
            <a:endParaRPr lang="en-US" dirty="0"/>
          </a:p>
        </p:txBody>
      </p:sp>
      <p:sp>
        <p:nvSpPr>
          <p:cNvPr id="3" name="Content Placeholder 2"/>
          <p:cNvSpPr>
            <a:spLocks noGrp="1"/>
          </p:cNvSpPr>
          <p:nvPr>
            <p:ph idx="1"/>
          </p:nvPr>
        </p:nvSpPr>
        <p:spPr/>
        <p:txBody>
          <a:bodyPr/>
          <a:lstStyle/>
          <a:p>
            <a:pPr>
              <a:buNone/>
            </a:pPr>
            <a:r>
              <a:rPr lang="en-US" b="1" dirty="0" smtClean="0"/>
              <a:t>G</a:t>
            </a:r>
            <a:r>
              <a:rPr lang="en-US" dirty="0" smtClean="0"/>
              <a:t> = [</a:t>
            </a:r>
            <a:r>
              <a:rPr lang="en-US" b="1" dirty="0" err="1" smtClean="0"/>
              <a:t>P</a:t>
            </a:r>
            <a:r>
              <a:rPr lang="en-US" baseline="-25000" dirty="0" err="1" smtClean="0"/>
              <a:t>start</a:t>
            </a:r>
            <a:r>
              <a:rPr lang="en-US" dirty="0" smtClean="0"/>
              <a:t>, </a:t>
            </a:r>
            <a:r>
              <a:rPr lang="en-US" b="1" dirty="0" smtClean="0"/>
              <a:t>P</a:t>
            </a:r>
            <a:r>
              <a:rPr lang="en-US" baseline="-25000" dirty="0" smtClean="0"/>
              <a:t>end</a:t>
            </a:r>
            <a:r>
              <a:rPr lang="en-US" dirty="0" smtClean="0"/>
              <a:t>, </a:t>
            </a:r>
            <a:r>
              <a:rPr lang="en-US" b="1" dirty="0" err="1" smtClean="0"/>
              <a:t>T</a:t>
            </a:r>
            <a:r>
              <a:rPr lang="en-US" baseline="-25000" dirty="0" err="1" smtClean="0"/>
              <a:t>start</a:t>
            </a:r>
            <a:r>
              <a:rPr lang="en-US" dirty="0" smtClean="0"/>
              <a:t>, </a:t>
            </a:r>
            <a:r>
              <a:rPr lang="en-US" b="1" dirty="0" smtClean="0"/>
              <a:t>T</a:t>
            </a:r>
            <a:r>
              <a:rPr lang="en-US" baseline="-25000" dirty="0" smtClean="0"/>
              <a:t>end</a:t>
            </a:r>
            <a:r>
              <a:rPr lang="en-US" dirty="0" smtClean="0"/>
              <a:t>]</a:t>
            </a:r>
          </a:p>
          <a:p>
            <a:pPr>
              <a:buNone/>
            </a:pPr>
            <a:endParaRPr lang="en-US" dirty="0" smtClean="0"/>
          </a:p>
          <a:p>
            <a:pPr>
              <a:buNone/>
            </a:pPr>
            <a:endParaRPr lang="en-US" dirty="0" smtClean="0"/>
          </a:p>
          <a:p>
            <a:pPr>
              <a:buNone/>
            </a:pPr>
            <a:r>
              <a:rPr lang="en-US" b="1" dirty="0" smtClean="0"/>
              <a:t>M</a:t>
            </a:r>
            <a:r>
              <a:rPr lang="en-US" dirty="0" smtClean="0"/>
              <a:t> = </a:t>
            </a:r>
          </a:p>
          <a:p>
            <a:pPr>
              <a:buNone/>
            </a:pPr>
            <a:endParaRPr lang="en-US" dirty="0"/>
          </a:p>
        </p:txBody>
      </p:sp>
      <p:sp>
        <p:nvSpPr>
          <p:cNvPr id="4" name="TextBox 3"/>
          <p:cNvSpPr txBox="1"/>
          <p:nvPr/>
        </p:nvSpPr>
        <p:spPr>
          <a:xfrm>
            <a:off x="1143000" y="1752600"/>
            <a:ext cx="2286000" cy="1200329"/>
          </a:xfrm>
          <a:prstGeom prst="rect">
            <a:avLst/>
          </a:prstGeom>
          <a:noFill/>
        </p:spPr>
        <p:txBody>
          <a:bodyPr wrap="square" rtlCol="0">
            <a:spAutoFit/>
          </a:bodyPr>
          <a:lstStyle/>
          <a:p>
            <a:r>
              <a:rPr lang="en-US" dirty="0" smtClean="0"/>
              <a:t>[ 1	 0	-3	 2</a:t>
            </a:r>
          </a:p>
          <a:p>
            <a:r>
              <a:rPr lang="en-US" dirty="0" smtClean="0"/>
              <a:t>  0	 0	 3	 -2</a:t>
            </a:r>
          </a:p>
          <a:p>
            <a:r>
              <a:rPr lang="en-US" dirty="0" smtClean="0"/>
              <a:t>  0	 1	 -2	 1</a:t>
            </a:r>
          </a:p>
          <a:p>
            <a:r>
              <a:rPr lang="en-US" dirty="0" smtClean="0"/>
              <a:t>  0	 0	 -1	 1 ]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a:t>
            </a:r>
            <a:endParaRPr lang="en-US" dirty="0"/>
          </a:p>
        </p:txBody>
      </p:sp>
      <p:sp>
        <p:nvSpPr>
          <p:cNvPr id="3" name="Content Placeholder 2"/>
          <p:cNvSpPr>
            <a:spLocks noGrp="1"/>
          </p:cNvSpPr>
          <p:nvPr>
            <p:ph idx="1"/>
          </p:nvPr>
        </p:nvSpPr>
        <p:spPr/>
        <p:txBody>
          <a:bodyPr/>
          <a:lstStyle/>
          <a:p>
            <a:pPr>
              <a:buNone/>
            </a:pPr>
            <a:r>
              <a:rPr lang="en-US" dirty="0" smtClean="0"/>
              <a:t>Obviously both these simple cubic parametric curves suffer from the fact that you are limited to the kinds of curves you can generate. That is, they have at most one inflection point. You can keep track of the tangents of the curves at the end points and stitch them together.</a:t>
            </a:r>
          </a:p>
          <a:p>
            <a:pPr>
              <a:buNone/>
            </a:pPr>
            <a:endParaRPr lang="en-US" dirty="0" smtClean="0"/>
          </a:p>
          <a:p>
            <a:pPr>
              <a:buNone/>
            </a:pPr>
            <a:r>
              <a:rPr lang="en-US" dirty="0" smtClean="0"/>
              <a:t>To increase the range / </a:t>
            </a:r>
            <a:r>
              <a:rPr lang="en-US" dirty="0" err="1" smtClean="0"/>
              <a:t>loopiness</a:t>
            </a:r>
            <a:r>
              <a:rPr lang="en-US" dirty="0" smtClean="0"/>
              <a:t> of your curve you can either increase the order/complexity of your curve by adding more control points.</a:t>
            </a:r>
          </a:p>
          <a:p>
            <a:pPr>
              <a:buNone/>
            </a:pPr>
            <a:endParaRPr lang="en-US" dirty="0" smtClean="0"/>
          </a:p>
          <a:p>
            <a:pPr>
              <a:buNone/>
            </a:pPr>
            <a:r>
              <a:rPr lang="en-US" dirty="0" smtClean="0"/>
              <a:t>Or you can stitch together a series of simpler curves.  One common solution to do this is to use a </a:t>
            </a:r>
            <a:r>
              <a:rPr lang="en-US" dirty="0" err="1" smtClean="0"/>
              <a:t>Catmull</a:t>
            </a:r>
            <a:r>
              <a:rPr lang="en-US" dirty="0" smtClean="0"/>
              <a:t>-Rom </a:t>
            </a:r>
            <a:r>
              <a:rPr lang="en-US" dirty="0" err="1" smtClean="0"/>
              <a:t>spline</a:t>
            </a:r>
            <a:r>
              <a:rPr lang="en-US" dirty="0" smtClean="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Catmull</a:t>
            </a:r>
            <a:r>
              <a:rPr lang="en-US" dirty="0" smtClean="0"/>
              <a:t>-Rom </a:t>
            </a:r>
            <a:r>
              <a:rPr lang="en-US" dirty="0" err="1" smtClean="0"/>
              <a:t>splines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Nice because the curve actually goes through the points that define the curve and is easy/cheap to calculate (often used for camera animations).</a:t>
            </a:r>
          </a:p>
          <a:p>
            <a:pPr>
              <a:buNone/>
            </a:pPr>
            <a:endParaRPr lang="en-US" dirty="0" smtClean="0"/>
          </a:p>
          <a:p>
            <a:pPr>
              <a:buNone/>
            </a:pPr>
            <a:r>
              <a:rPr lang="en-US" b="1" dirty="0" smtClean="0"/>
              <a:t>G</a:t>
            </a:r>
            <a:r>
              <a:rPr lang="en-US" dirty="0" smtClean="0"/>
              <a:t> = [</a:t>
            </a:r>
            <a:r>
              <a:rPr lang="en-US" b="1" dirty="0" smtClean="0"/>
              <a:t>P</a:t>
            </a:r>
            <a:r>
              <a:rPr lang="en-US" baseline="-25000" dirty="0" smtClean="0"/>
              <a:t>i-1</a:t>
            </a:r>
            <a:r>
              <a:rPr lang="en-US" dirty="0" smtClean="0"/>
              <a:t>, </a:t>
            </a:r>
            <a:r>
              <a:rPr lang="en-US" b="1" dirty="0" smtClean="0"/>
              <a:t>P</a:t>
            </a:r>
            <a:r>
              <a:rPr lang="en-US" baseline="-25000" dirty="0" smtClean="0"/>
              <a:t>i</a:t>
            </a:r>
            <a:r>
              <a:rPr lang="en-US" dirty="0" smtClean="0"/>
              <a:t>, </a:t>
            </a:r>
            <a:r>
              <a:rPr lang="en-US" b="1" dirty="0" smtClean="0"/>
              <a:t>P</a:t>
            </a:r>
            <a:r>
              <a:rPr lang="en-US" baseline="-25000" dirty="0" smtClean="0"/>
              <a:t>i+1</a:t>
            </a:r>
            <a:r>
              <a:rPr lang="en-US" dirty="0" smtClean="0"/>
              <a:t>, </a:t>
            </a:r>
            <a:r>
              <a:rPr lang="en-US" b="1" dirty="0" smtClean="0"/>
              <a:t>P</a:t>
            </a:r>
            <a:r>
              <a:rPr lang="en-US" baseline="-25000" dirty="0" smtClean="0"/>
              <a:t>i+2</a:t>
            </a:r>
            <a:r>
              <a:rPr lang="en-US" dirty="0" smtClean="0"/>
              <a:t>]</a:t>
            </a:r>
          </a:p>
          <a:p>
            <a:pPr>
              <a:buNone/>
            </a:pPr>
            <a:endParaRPr lang="en-US" dirty="0" smtClean="0"/>
          </a:p>
          <a:p>
            <a:pPr>
              <a:buNone/>
            </a:pPr>
            <a:endParaRPr lang="en-US" dirty="0" smtClean="0"/>
          </a:p>
          <a:p>
            <a:pPr>
              <a:buNone/>
            </a:pPr>
            <a:endParaRPr lang="en-US" dirty="0" smtClean="0"/>
          </a:p>
          <a:p>
            <a:pPr>
              <a:buNone/>
            </a:pPr>
            <a:r>
              <a:rPr lang="en-US" b="1" dirty="0" smtClean="0"/>
              <a:t>M</a:t>
            </a:r>
            <a:r>
              <a:rPr lang="en-US" dirty="0" smtClean="0"/>
              <a:t> = (1/2)</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Except for the first and last point, the curve goes through every point.</a:t>
            </a:r>
          </a:p>
          <a:p>
            <a:pPr>
              <a:buNone/>
            </a:pPr>
            <a:endParaRPr lang="en-US" dirty="0" smtClean="0"/>
          </a:p>
          <a:p>
            <a:pPr>
              <a:buNone/>
            </a:pPr>
            <a:r>
              <a:rPr lang="en-US" dirty="0" smtClean="0"/>
              <a:t>The tangent of the curve at each point is defined by 1/2 (</a:t>
            </a:r>
            <a:r>
              <a:rPr lang="en-US" b="1" dirty="0" smtClean="0"/>
              <a:t>P</a:t>
            </a:r>
            <a:r>
              <a:rPr lang="en-US" baseline="-25000" dirty="0" smtClean="0"/>
              <a:t>i+1</a:t>
            </a:r>
            <a:r>
              <a:rPr lang="en-US" dirty="0" smtClean="0"/>
              <a:t> - </a:t>
            </a:r>
            <a:r>
              <a:rPr lang="en-US" b="1" dirty="0" smtClean="0"/>
              <a:t>P</a:t>
            </a:r>
            <a:r>
              <a:rPr lang="en-US" baseline="-25000" dirty="0" smtClean="0"/>
              <a:t>i-1</a:t>
            </a:r>
            <a:r>
              <a:rPr lang="en-US" dirty="0" smtClean="0"/>
              <a:t>)</a:t>
            </a:r>
          </a:p>
          <a:p>
            <a:pPr>
              <a:buNone/>
            </a:pPr>
            <a:endParaRPr lang="en-US" dirty="0" smtClean="0"/>
          </a:p>
          <a:p>
            <a:pPr>
              <a:buNone/>
            </a:pPr>
            <a:r>
              <a:rPr lang="en-US" dirty="0" smtClean="0"/>
              <a:t>(can’t find an image of this-- draw on board)</a:t>
            </a:r>
          </a:p>
          <a:p>
            <a:pPr>
              <a:buNone/>
            </a:pPr>
            <a:r>
              <a:rPr lang="en-US" dirty="0" smtClean="0"/>
              <a:t> </a:t>
            </a:r>
            <a:endParaRPr lang="en-US" dirty="0"/>
          </a:p>
        </p:txBody>
      </p:sp>
      <p:sp>
        <p:nvSpPr>
          <p:cNvPr id="4" name="TextBox 3"/>
          <p:cNvSpPr txBox="1"/>
          <p:nvPr/>
        </p:nvSpPr>
        <p:spPr>
          <a:xfrm>
            <a:off x="1600200" y="2514600"/>
            <a:ext cx="2286000" cy="1200329"/>
          </a:xfrm>
          <a:prstGeom prst="rect">
            <a:avLst/>
          </a:prstGeom>
          <a:noFill/>
        </p:spPr>
        <p:txBody>
          <a:bodyPr wrap="square" rtlCol="0">
            <a:spAutoFit/>
          </a:bodyPr>
          <a:lstStyle/>
          <a:p>
            <a:r>
              <a:rPr lang="en-US" dirty="0" smtClean="0"/>
              <a:t>[ 0	 -1	 2	 -1</a:t>
            </a:r>
          </a:p>
          <a:p>
            <a:r>
              <a:rPr lang="en-US" dirty="0" smtClean="0"/>
              <a:t>  2	 0	 -5	 -3</a:t>
            </a:r>
          </a:p>
          <a:p>
            <a:r>
              <a:rPr lang="en-US" dirty="0" smtClean="0"/>
              <a:t>  0	 1	 4	 -3</a:t>
            </a:r>
          </a:p>
          <a:p>
            <a:r>
              <a:rPr lang="en-US" dirty="0" smtClean="0"/>
              <a:t>  0	 0	 -1	 1 ]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When stitching together curves there is generally a trade-off between ease of use and flexibility.  A simple naming scheme is used to describe the power of the different </a:t>
            </a:r>
            <a:r>
              <a:rPr lang="en-US" dirty="0" smtClean="0"/>
              <a:t>techniques </a:t>
            </a:r>
            <a:r>
              <a:rPr lang="en-US" dirty="0" smtClean="0"/>
              <a:t>to join together curve pieces;</a:t>
            </a:r>
          </a:p>
          <a:p>
            <a:pPr>
              <a:buNone/>
            </a:pPr>
            <a:endParaRPr lang="en-US" dirty="0" smtClean="0"/>
          </a:p>
          <a:p>
            <a:pPr>
              <a:buNone/>
            </a:pPr>
            <a:r>
              <a:rPr lang="en-US" dirty="0" smtClean="0"/>
              <a:t>C</a:t>
            </a:r>
            <a:r>
              <a:rPr lang="en-US" baseline="30000" dirty="0" smtClean="0"/>
              <a:t>0</a:t>
            </a:r>
            <a:r>
              <a:rPr lang="en-US" dirty="0" smtClean="0"/>
              <a:t> = the curves share an end point, but the end point may look discontinuous, sharp </a:t>
            </a:r>
          </a:p>
          <a:p>
            <a:pPr>
              <a:buNone/>
            </a:pPr>
            <a:r>
              <a:rPr lang="en-US" dirty="0" smtClean="0"/>
              <a:t>G</a:t>
            </a:r>
            <a:r>
              <a:rPr lang="en-US" baseline="30000" dirty="0" smtClean="0"/>
              <a:t>1</a:t>
            </a:r>
            <a:r>
              <a:rPr lang="en-US" dirty="0" smtClean="0"/>
              <a:t> = the curves share an end point and those end points have the same tangent.</a:t>
            </a:r>
          </a:p>
          <a:p>
            <a:pPr>
              <a:buNone/>
            </a:pPr>
            <a:r>
              <a:rPr lang="en-US" dirty="0" smtClean="0"/>
              <a:t>C</a:t>
            </a:r>
            <a:r>
              <a:rPr lang="en-US" baseline="30000" dirty="0" smtClean="0"/>
              <a:t>1</a:t>
            </a:r>
            <a:r>
              <a:rPr lang="en-US" dirty="0" smtClean="0"/>
              <a:t> = same as G1 except that the tangent vector is also required to have the same magnitude</a:t>
            </a:r>
          </a:p>
          <a:p>
            <a:pPr>
              <a:buNone/>
            </a:pPr>
            <a:r>
              <a:rPr lang="en-US" dirty="0" smtClean="0"/>
              <a:t>C</a:t>
            </a:r>
            <a:r>
              <a:rPr lang="en-US" baseline="30000" dirty="0" smtClean="0"/>
              <a:t>2</a:t>
            </a:r>
            <a:r>
              <a:rPr lang="en-US" dirty="0" smtClean="0"/>
              <a:t> = the curves share an end point, the tangent is the same, and also the second derivative (representing curvature or acceleration) is the same.</a:t>
            </a:r>
          </a:p>
          <a:p>
            <a:pPr>
              <a:buNone/>
            </a:pPr>
            <a:r>
              <a:rPr lang="en-US" dirty="0" smtClean="0"/>
              <a:t>C</a:t>
            </a:r>
            <a:r>
              <a:rPr lang="en-US" baseline="30000" dirty="0" smtClean="0"/>
              <a:t>∞</a:t>
            </a:r>
            <a:r>
              <a:rPr lang="en-US" dirty="0" smtClean="0"/>
              <a:t> = all derivates of the curve are the same.</a:t>
            </a:r>
          </a:p>
          <a:p>
            <a:pPr>
              <a:buNone/>
            </a:pPr>
            <a:endParaRPr lang="en-US" dirty="0" smtClean="0"/>
          </a:p>
          <a:p>
            <a:pPr>
              <a:buNone/>
            </a:pPr>
            <a:r>
              <a:rPr lang="en-US" dirty="0" smtClean="0"/>
              <a:t>Generally, strive for C</a:t>
            </a:r>
            <a:r>
              <a:rPr lang="en-US" baseline="30000" dirty="0" smtClean="0"/>
              <a:t>2</a:t>
            </a:r>
            <a:r>
              <a:rPr lang="en-US" dirty="0" smtClean="0"/>
              <a:t> as it looks good and if we are using the curve for animation it guarantees that both the velocity and the acceleration are the same.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Families of curves</a:t>
            </a:r>
            <a:endParaRPr lang="en-US" dirty="0"/>
          </a:p>
        </p:txBody>
      </p:sp>
      <p:sp>
        <p:nvSpPr>
          <p:cNvPr id="3" name="Content Placeholder 2"/>
          <p:cNvSpPr>
            <a:spLocks noGrp="1"/>
          </p:cNvSpPr>
          <p:nvPr>
            <p:ph idx="1"/>
          </p:nvPr>
        </p:nvSpPr>
        <p:spPr/>
        <p:txBody>
          <a:bodyPr/>
          <a:lstStyle/>
          <a:p>
            <a:pPr>
              <a:buNone/>
            </a:pPr>
            <a:r>
              <a:rPr lang="en-US" dirty="0" smtClean="0"/>
              <a:t>“Parametric Curves” - you have an explicit function for generating the curve</a:t>
            </a:r>
          </a:p>
          <a:p>
            <a:pPr>
              <a:buNone/>
            </a:pPr>
            <a:endParaRPr lang="en-US" dirty="0" smtClean="0"/>
          </a:p>
          <a:p>
            <a:pPr>
              <a:buNone/>
            </a:pPr>
            <a:r>
              <a:rPr lang="en-US" dirty="0" smtClean="0"/>
              <a:t>“Cubic Curves” (Bezier, </a:t>
            </a:r>
            <a:r>
              <a:rPr lang="en-US" dirty="0" err="1" smtClean="0"/>
              <a:t>Hermite</a:t>
            </a:r>
            <a:r>
              <a:rPr lang="en-US" dirty="0" smtClean="0"/>
              <a:t>, </a:t>
            </a:r>
            <a:r>
              <a:rPr lang="en-US" dirty="0" err="1" smtClean="0"/>
              <a:t>Catmull</a:t>
            </a:r>
            <a:r>
              <a:rPr lang="en-US" dirty="0" smtClean="0"/>
              <a:t>-Rom) - curves defined generally by particular geometric constraints, a basis matrix, and the cubic polynomials, Parameterized between 0 and 1.</a:t>
            </a:r>
          </a:p>
          <a:p>
            <a:pPr>
              <a:buNone/>
            </a:pPr>
            <a:endParaRPr lang="en-US" dirty="0" smtClean="0"/>
          </a:p>
          <a:p>
            <a:pPr>
              <a:buNone/>
            </a:pPr>
            <a:r>
              <a:rPr lang="en-US" dirty="0" smtClean="0"/>
              <a:t>“</a:t>
            </a:r>
            <a:r>
              <a:rPr lang="en-US" dirty="0" err="1" smtClean="0"/>
              <a:t>b-splines</a:t>
            </a:r>
            <a:r>
              <a:rPr lang="en-US" dirty="0" smtClean="0"/>
              <a:t>” (uniform </a:t>
            </a:r>
            <a:r>
              <a:rPr lang="en-US" dirty="0" err="1" smtClean="0"/>
              <a:t>b-splines</a:t>
            </a:r>
            <a:r>
              <a:rPr lang="en-US" dirty="0" smtClean="0"/>
              <a:t>, non-uniform </a:t>
            </a:r>
            <a:r>
              <a:rPr lang="en-US" dirty="0" err="1" smtClean="0"/>
              <a:t>b-splines</a:t>
            </a:r>
            <a:r>
              <a:rPr lang="en-US" dirty="0" smtClean="0"/>
              <a:t>, and NURBS, or non-uniform rational </a:t>
            </a:r>
            <a:r>
              <a:rPr lang="en-US" dirty="0" err="1" smtClean="0"/>
              <a:t>b-splines</a:t>
            </a:r>
            <a:r>
              <a:rPr lang="en-US" dirty="0" smtClean="0"/>
              <a:t>) - curves defined by a set of control points, a knot vector, and (for NURBS) weights for the control points. Parameterized between 0 and 1.</a:t>
            </a:r>
          </a:p>
          <a:p>
            <a:pPr>
              <a:buNone/>
            </a:pPr>
            <a:r>
              <a:rPr lang="en-US" dirty="0"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
            </a:r>
            <a:r>
              <a:rPr lang="en-US" dirty="0" err="1" smtClean="0"/>
              <a:t>splines</a:t>
            </a:r>
            <a:endParaRPr lang="en-US" dirty="0"/>
          </a:p>
        </p:txBody>
      </p:sp>
      <p:sp>
        <p:nvSpPr>
          <p:cNvPr id="3" name="Content Placeholder 2"/>
          <p:cNvSpPr>
            <a:spLocks noGrp="1"/>
          </p:cNvSpPr>
          <p:nvPr>
            <p:ph idx="1"/>
          </p:nvPr>
        </p:nvSpPr>
        <p:spPr/>
        <p:txBody>
          <a:bodyPr>
            <a:normAutofit/>
          </a:bodyPr>
          <a:lstStyle/>
          <a:p>
            <a:pPr>
              <a:buNone/>
            </a:pPr>
            <a:r>
              <a:rPr lang="en-US" dirty="0" smtClean="0"/>
              <a:t>B-</a:t>
            </a:r>
            <a:r>
              <a:rPr lang="en-US" dirty="0" err="1" smtClean="0"/>
              <a:t>splines</a:t>
            </a:r>
            <a:r>
              <a:rPr lang="en-US" dirty="0" smtClean="0"/>
              <a:t> are a more general way to think about curves. The “B” stands for the </a:t>
            </a:r>
            <a:r>
              <a:rPr lang="en-US" i="1" dirty="0" smtClean="0"/>
              <a:t>basis </a:t>
            </a:r>
            <a:r>
              <a:rPr lang="en-US" dirty="0" smtClean="0"/>
              <a:t>which defines the blending functions. The phrase “</a:t>
            </a:r>
            <a:r>
              <a:rPr lang="en-US" dirty="0" err="1" smtClean="0"/>
              <a:t>b-spline</a:t>
            </a:r>
            <a:r>
              <a:rPr lang="en-US" dirty="0" smtClean="0"/>
              <a:t>” is often used to describe a certain category of continuously connected curve pieces.</a:t>
            </a:r>
            <a:endParaRPr lang="en-US" i="1" dirty="0" smtClean="0"/>
          </a:p>
          <a:p>
            <a:pPr>
              <a:buNone/>
            </a:pPr>
            <a:endParaRPr lang="en-US" dirty="0" smtClean="0"/>
          </a:p>
          <a:p>
            <a:pPr>
              <a:buNone/>
            </a:pPr>
            <a:r>
              <a:rPr lang="en-US" dirty="0" smtClean="0"/>
              <a:t>B-</a:t>
            </a:r>
            <a:r>
              <a:rPr lang="en-US" dirty="0" err="1" smtClean="0"/>
              <a:t>splines</a:t>
            </a:r>
            <a:r>
              <a:rPr lang="en-US" dirty="0" smtClean="0"/>
              <a:t> guarantee</a:t>
            </a:r>
            <a:r>
              <a:rPr lang="en-US" dirty="0" smtClean="0"/>
              <a:t> </a:t>
            </a:r>
            <a:r>
              <a:rPr lang="en-US" dirty="0" smtClean="0"/>
              <a:t>C</a:t>
            </a:r>
            <a:r>
              <a:rPr lang="en-US" baseline="30000" dirty="0" smtClean="0"/>
              <a:t>2</a:t>
            </a:r>
            <a:r>
              <a:rPr lang="en-US" dirty="0" smtClean="0"/>
              <a:t> </a:t>
            </a:r>
            <a:r>
              <a:rPr lang="en-US" dirty="0" smtClean="0"/>
              <a:t>continuity, but at the price of a increased complexity and the loss of some control (none of the points go through the control points!)</a:t>
            </a:r>
          </a:p>
          <a:p>
            <a:pPr>
              <a:buNone/>
            </a:pPr>
            <a:endParaRPr lang="en-US" dirty="0" smtClean="0"/>
          </a:p>
          <a:p>
            <a:pPr>
              <a:buNone/>
            </a:pPr>
            <a:r>
              <a:rPr lang="en-US" dirty="0" smtClean="0"/>
              <a:t>B-</a:t>
            </a:r>
            <a:r>
              <a:rPr lang="en-US" dirty="0" err="1" smtClean="0"/>
              <a:t>splines</a:t>
            </a:r>
            <a:r>
              <a:rPr lang="en-US" dirty="0" smtClean="0"/>
              <a:t> come in three flavors: Uniform, </a:t>
            </a:r>
            <a:r>
              <a:rPr lang="en-US" dirty="0" err="1" smtClean="0"/>
              <a:t>Nonuniform</a:t>
            </a:r>
            <a:r>
              <a:rPr lang="en-US" dirty="0" smtClean="0"/>
              <a:t>, and </a:t>
            </a:r>
            <a:r>
              <a:rPr lang="en-US" dirty="0" err="1" smtClean="0"/>
              <a:t>Nonuniform</a:t>
            </a:r>
            <a:r>
              <a:rPr lang="en-US" dirty="0" smtClean="0"/>
              <a:t> Rational.</a:t>
            </a:r>
          </a:p>
          <a:p>
            <a:pPr>
              <a:buNone/>
            </a:pPr>
            <a:endParaRPr lang="en-US" dirty="0" smtClean="0"/>
          </a:p>
          <a:p>
            <a:pPr>
              <a:buNone/>
            </a:pPr>
            <a:r>
              <a:rPr lang="en-US" dirty="0" smtClean="0"/>
              <a:t>The latter is also called NURBS (</a:t>
            </a:r>
            <a:r>
              <a:rPr lang="en-US" dirty="0" err="1" smtClean="0"/>
              <a:t>NonUniform</a:t>
            </a:r>
            <a:r>
              <a:rPr lang="en-US" dirty="0" smtClean="0"/>
              <a:t> Rational B-</a:t>
            </a:r>
            <a:r>
              <a:rPr lang="en-US" dirty="0" err="1" smtClean="0"/>
              <a:t>Splines</a:t>
            </a:r>
            <a:r>
              <a:rPr lang="en-US" dirty="0" smtClean="0"/>
              <a:t>)</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r>
              <a:rPr lang="en-US" dirty="0" err="1" smtClean="0"/>
              <a:t>b-splines</a:t>
            </a:r>
            <a:endParaRPr lang="en-US" dirty="0"/>
          </a:p>
        </p:txBody>
      </p:sp>
      <p:sp>
        <p:nvSpPr>
          <p:cNvPr id="3" name="Content Placeholder 2"/>
          <p:cNvSpPr>
            <a:spLocks noGrp="1"/>
          </p:cNvSpPr>
          <p:nvPr>
            <p:ph idx="1"/>
          </p:nvPr>
        </p:nvSpPr>
        <p:spPr/>
        <p:txBody>
          <a:bodyPr/>
          <a:lstStyle/>
          <a:p>
            <a:pPr>
              <a:buNone/>
            </a:pPr>
            <a:r>
              <a:rPr lang="en-US" dirty="0" smtClean="0"/>
              <a:t>The basic </a:t>
            </a:r>
            <a:r>
              <a:rPr lang="en-US" dirty="0" err="1" smtClean="0"/>
              <a:t>b-spline</a:t>
            </a:r>
            <a:r>
              <a:rPr lang="en-US" dirty="0" smtClean="0"/>
              <a:t> is defined like so:</a:t>
            </a:r>
          </a:p>
          <a:p>
            <a:pPr>
              <a:buNone/>
            </a:pPr>
            <a:endParaRPr lang="en-US" dirty="0" smtClean="0"/>
          </a:p>
          <a:p>
            <a:pPr>
              <a:buNone/>
            </a:pPr>
            <a:r>
              <a:rPr lang="en-US" dirty="0" smtClean="0"/>
              <a:t>Given a set of n+1 control points, the </a:t>
            </a:r>
            <a:r>
              <a:rPr lang="en-US" dirty="0" err="1" smtClean="0"/>
              <a:t>b-spline</a:t>
            </a:r>
            <a:r>
              <a:rPr lang="en-US" dirty="0" smtClean="0"/>
              <a:t> curve is composed of n-2 cubic curves pieces.</a:t>
            </a:r>
          </a:p>
          <a:p>
            <a:pPr>
              <a:buNone/>
            </a:pPr>
            <a:endParaRPr lang="en-US" dirty="0" smtClean="0"/>
          </a:p>
          <a:p>
            <a:pPr>
              <a:buNone/>
            </a:pPr>
            <a:r>
              <a:rPr lang="en-US" dirty="0" smtClean="0"/>
              <a:t>Each piece is defined again by a blending of 4 points, where for each piece </a:t>
            </a:r>
            <a:r>
              <a:rPr lang="en-US" dirty="0" err="1" smtClean="0"/>
              <a:t>Q</a:t>
            </a:r>
            <a:r>
              <a:rPr lang="en-US" baseline="-25000" dirty="0" err="1" smtClean="0"/>
              <a:t>i</a:t>
            </a:r>
            <a:r>
              <a:rPr lang="en-US" dirty="0" smtClean="0"/>
              <a:t>, </a:t>
            </a:r>
            <a:r>
              <a:rPr lang="en-US" dirty="0" err="1" smtClean="0"/>
              <a:t>Q</a:t>
            </a:r>
            <a:r>
              <a:rPr lang="en-US" baseline="-25000" dirty="0" err="1" smtClean="0"/>
              <a:t>i</a:t>
            </a:r>
            <a:r>
              <a:rPr lang="en-US" dirty="0" err="1" smtClean="0"/>
              <a:t>(t</a:t>
            </a:r>
            <a:r>
              <a:rPr lang="en-US" dirty="0" smtClean="0"/>
              <a:t> = 1) = Q</a:t>
            </a:r>
            <a:r>
              <a:rPr lang="en-US" baseline="-25000" dirty="0" smtClean="0"/>
              <a:t>i+1</a:t>
            </a:r>
            <a:r>
              <a:rPr lang="en-US" dirty="0" smtClean="0"/>
              <a:t> (t = 0)</a:t>
            </a:r>
          </a:p>
          <a:p>
            <a:pPr>
              <a:buNone/>
            </a:pPr>
            <a:r>
              <a:rPr lang="en-US" dirty="0" smtClean="0"/>
              <a:t> 	</a:t>
            </a:r>
            <a:r>
              <a:rPr lang="en-US" dirty="0" err="1" smtClean="0"/>
              <a:t>Q</a:t>
            </a:r>
            <a:r>
              <a:rPr lang="en-US" baseline="30000" dirty="0" err="1" smtClean="0"/>
              <a:t>’</a:t>
            </a:r>
            <a:r>
              <a:rPr lang="en-US" baseline="-25000" dirty="0" err="1" smtClean="0"/>
              <a:t>i</a:t>
            </a:r>
            <a:r>
              <a:rPr lang="en-US" dirty="0" err="1" smtClean="0"/>
              <a:t>(t</a:t>
            </a:r>
            <a:r>
              <a:rPr lang="en-US" dirty="0" smtClean="0"/>
              <a:t> = 1) = Q</a:t>
            </a:r>
            <a:r>
              <a:rPr lang="en-US" baseline="30000" dirty="0" smtClean="0"/>
              <a:t>’</a:t>
            </a:r>
            <a:r>
              <a:rPr lang="en-US" baseline="-25000" dirty="0" smtClean="0"/>
              <a:t>i+1</a:t>
            </a:r>
            <a:r>
              <a:rPr lang="en-US" dirty="0" smtClean="0"/>
              <a:t> (</a:t>
            </a:r>
            <a:r>
              <a:rPr lang="en-US" dirty="0" err="1" smtClean="0"/>
              <a:t>t</a:t>
            </a:r>
            <a:r>
              <a:rPr lang="en-US" dirty="0" smtClean="0"/>
              <a:t> = 0)</a:t>
            </a:r>
          </a:p>
          <a:p>
            <a:pPr>
              <a:buNone/>
            </a:pPr>
            <a:r>
              <a:rPr lang="en-US" dirty="0" smtClean="0"/>
              <a:t> 	</a:t>
            </a:r>
            <a:r>
              <a:rPr lang="en-US" dirty="0" err="1" smtClean="0"/>
              <a:t>Q</a:t>
            </a:r>
            <a:r>
              <a:rPr lang="en-US" baseline="30000" dirty="0" err="1" smtClean="0"/>
              <a:t>’’</a:t>
            </a:r>
            <a:r>
              <a:rPr lang="en-US" baseline="-25000" dirty="0" err="1" smtClean="0"/>
              <a:t>i</a:t>
            </a:r>
            <a:r>
              <a:rPr lang="en-US" dirty="0" err="1" smtClean="0"/>
              <a:t>(t</a:t>
            </a:r>
            <a:r>
              <a:rPr lang="en-US" dirty="0" smtClean="0"/>
              <a:t> = 1) = Q</a:t>
            </a:r>
            <a:r>
              <a:rPr lang="en-US" baseline="30000" dirty="0" smtClean="0"/>
              <a:t>’’</a:t>
            </a:r>
            <a:r>
              <a:rPr lang="en-US" baseline="-25000" dirty="0" smtClean="0"/>
              <a:t>i+1</a:t>
            </a:r>
            <a:r>
              <a:rPr lang="en-US" dirty="0" smtClean="0"/>
              <a:t> (</a:t>
            </a:r>
            <a:r>
              <a:rPr lang="en-US" dirty="0" err="1" smtClean="0"/>
              <a:t>t</a:t>
            </a:r>
            <a:r>
              <a:rPr lang="en-US" dirty="0" smtClean="0"/>
              <a:t> = 0)   </a:t>
            </a:r>
          </a:p>
          <a:p>
            <a:pPr>
              <a:buNone/>
            </a:pPr>
            <a:endParaRPr lang="en-US" dirty="0" smtClean="0"/>
          </a:p>
          <a:p>
            <a:pPr>
              <a:buNone/>
            </a:pPr>
            <a:r>
              <a:rPr lang="en-US" dirty="0" smtClean="0"/>
              <a:t>That is, the joins are C</a:t>
            </a:r>
            <a:r>
              <a:rPr lang="en-US" baseline="30000" dirty="0" smtClean="0"/>
              <a:t>2</a:t>
            </a:r>
            <a:r>
              <a:rPr lang="en-US" dirty="0" smtClean="0"/>
              <a:t> continuous. These joins are called </a:t>
            </a:r>
            <a:r>
              <a:rPr lang="en-US" i="1" dirty="0" smtClean="0"/>
              <a:t>internal knots</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r>
              <a:rPr lang="en-US" dirty="0" err="1" smtClean="0"/>
              <a:t>b-splines</a:t>
            </a:r>
            <a:endParaRPr lang="en-US" dirty="0"/>
          </a:p>
        </p:txBody>
      </p:sp>
      <p:sp>
        <p:nvSpPr>
          <p:cNvPr id="3" name="Content Placeholder 2"/>
          <p:cNvSpPr>
            <a:spLocks noGrp="1"/>
          </p:cNvSpPr>
          <p:nvPr>
            <p:ph idx="1"/>
          </p:nvPr>
        </p:nvSpPr>
        <p:spPr/>
        <p:txBody>
          <a:bodyPr/>
          <a:lstStyle/>
          <a:p>
            <a:pPr>
              <a:buNone/>
            </a:pPr>
            <a:r>
              <a:rPr lang="en-US" dirty="0" smtClean="0"/>
              <a:t>For each curve piece </a:t>
            </a:r>
            <a:r>
              <a:rPr lang="en-US" dirty="0" err="1" smtClean="0"/>
              <a:t>Q</a:t>
            </a:r>
            <a:r>
              <a:rPr lang="en-US" baseline="-25000" dirty="0" err="1" smtClean="0"/>
              <a:t>i</a:t>
            </a:r>
            <a:r>
              <a:rPr lang="en-US" dirty="0" smtClean="0"/>
              <a:t>, </a:t>
            </a:r>
          </a:p>
          <a:p>
            <a:pPr>
              <a:buNone/>
            </a:pPr>
            <a:endParaRPr lang="en-US" dirty="0" smtClean="0"/>
          </a:p>
          <a:p>
            <a:pPr>
              <a:buNone/>
            </a:pPr>
            <a:r>
              <a:rPr lang="en-US" dirty="0" err="1" smtClean="0"/>
              <a:t>Q</a:t>
            </a:r>
            <a:r>
              <a:rPr lang="en-US" baseline="-25000" dirty="0" err="1" smtClean="0"/>
              <a:t>i</a:t>
            </a:r>
            <a:r>
              <a:rPr lang="en-US" dirty="0" err="1" smtClean="0"/>
              <a:t>(t</a:t>
            </a:r>
            <a:r>
              <a:rPr lang="en-US" dirty="0" smtClean="0"/>
              <a:t>) = B</a:t>
            </a:r>
            <a:r>
              <a:rPr lang="en-US" baseline="-25000" dirty="0" smtClean="0"/>
              <a:t>0</a:t>
            </a:r>
            <a:r>
              <a:rPr lang="en-US" dirty="0" smtClean="0"/>
              <a:t>(t) + B</a:t>
            </a:r>
            <a:r>
              <a:rPr lang="en-US" baseline="-25000" dirty="0" smtClean="0"/>
              <a:t>1</a:t>
            </a:r>
            <a:r>
              <a:rPr lang="en-US" dirty="0" smtClean="0"/>
              <a:t>(t) + B</a:t>
            </a:r>
            <a:r>
              <a:rPr lang="en-US" baseline="-25000" dirty="0" smtClean="0"/>
              <a:t>2</a:t>
            </a:r>
            <a:r>
              <a:rPr lang="en-US" dirty="0" smtClean="0"/>
              <a:t>(t) + B</a:t>
            </a:r>
            <a:r>
              <a:rPr lang="en-US" baseline="-25000" dirty="0" smtClean="0"/>
              <a:t>3</a:t>
            </a:r>
            <a:r>
              <a:rPr lang="en-US" dirty="0" smtClean="0"/>
              <a:t>(t)</a:t>
            </a:r>
          </a:p>
          <a:p>
            <a:pPr>
              <a:buNone/>
            </a:pPr>
            <a:endParaRPr lang="en-US" dirty="0" smtClean="0"/>
          </a:p>
          <a:p>
            <a:pPr>
              <a:buNone/>
            </a:pPr>
            <a:r>
              <a:rPr lang="en-US" dirty="0" smtClean="0"/>
              <a:t>where the blending functions are the following:</a:t>
            </a:r>
          </a:p>
          <a:p>
            <a:pPr>
              <a:buNone/>
            </a:pPr>
            <a:endParaRPr lang="en-US" dirty="0" smtClean="0"/>
          </a:p>
          <a:p>
            <a:pPr>
              <a:buNone/>
            </a:pPr>
            <a:r>
              <a:rPr lang="en-US" dirty="0" smtClean="0"/>
              <a:t>B</a:t>
            </a:r>
            <a:r>
              <a:rPr lang="en-US" baseline="-25000" dirty="0" smtClean="0"/>
              <a:t>0</a:t>
            </a:r>
            <a:r>
              <a:rPr lang="en-US" dirty="0" smtClean="0"/>
              <a:t>(t) = [ (1 – t)</a:t>
            </a:r>
            <a:r>
              <a:rPr lang="en-US" baseline="30000" dirty="0" smtClean="0"/>
              <a:t>3</a:t>
            </a:r>
            <a:r>
              <a:rPr lang="en-US" dirty="0" smtClean="0"/>
              <a:t> / 6 ] * P</a:t>
            </a:r>
            <a:r>
              <a:rPr lang="en-US" baseline="-25000" dirty="0" smtClean="0"/>
              <a:t>0</a:t>
            </a:r>
          </a:p>
          <a:p>
            <a:pPr>
              <a:buNone/>
            </a:pPr>
            <a:r>
              <a:rPr lang="en-US" dirty="0" smtClean="0"/>
              <a:t>B</a:t>
            </a:r>
            <a:r>
              <a:rPr lang="en-US" baseline="-25000" dirty="0" smtClean="0"/>
              <a:t>1</a:t>
            </a:r>
            <a:r>
              <a:rPr lang="en-US" dirty="0" smtClean="0"/>
              <a:t>(t) = [ (4 – 6t</a:t>
            </a:r>
            <a:r>
              <a:rPr lang="en-US" baseline="30000" dirty="0" smtClean="0"/>
              <a:t>2 </a:t>
            </a:r>
            <a:r>
              <a:rPr lang="en-US" dirty="0" smtClean="0"/>
              <a:t>+ 3t</a:t>
            </a:r>
            <a:r>
              <a:rPr lang="en-US" baseline="30000" dirty="0" smtClean="0"/>
              <a:t>3</a:t>
            </a:r>
            <a:r>
              <a:rPr lang="en-US" dirty="0" smtClean="0"/>
              <a:t>) / 6 ] * P</a:t>
            </a:r>
            <a:r>
              <a:rPr lang="en-US" baseline="-25000" dirty="0" smtClean="0"/>
              <a:t>1</a:t>
            </a:r>
          </a:p>
          <a:p>
            <a:pPr>
              <a:buNone/>
            </a:pPr>
            <a:r>
              <a:rPr lang="en-US" dirty="0" smtClean="0"/>
              <a:t>B</a:t>
            </a:r>
            <a:r>
              <a:rPr lang="en-US" baseline="-25000" dirty="0" smtClean="0"/>
              <a:t>2</a:t>
            </a:r>
            <a:r>
              <a:rPr lang="en-US" dirty="0" smtClean="0"/>
              <a:t>(t) = [ (1 + 3t + 3t</a:t>
            </a:r>
            <a:r>
              <a:rPr lang="en-US" baseline="30000" dirty="0" smtClean="0"/>
              <a:t>2</a:t>
            </a:r>
            <a:r>
              <a:rPr lang="en-US" dirty="0" smtClean="0"/>
              <a:t> + 3t</a:t>
            </a:r>
            <a:r>
              <a:rPr lang="en-US" baseline="30000" dirty="0" smtClean="0"/>
              <a:t>3</a:t>
            </a:r>
            <a:r>
              <a:rPr lang="en-US" dirty="0" smtClean="0"/>
              <a:t>) / 6 ] * P</a:t>
            </a:r>
            <a:r>
              <a:rPr lang="en-US" baseline="-25000" dirty="0" smtClean="0"/>
              <a:t>2</a:t>
            </a:r>
          </a:p>
          <a:p>
            <a:pPr>
              <a:buNone/>
            </a:pPr>
            <a:r>
              <a:rPr lang="en-US" dirty="0" smtClean="0"/>
              <a:t>B</a:t>
            </a:r>
            <a:r>
              <a:rPr lang="en-US" baseline="-25000" dirty="0" smtClean="0"/>
              <a:t>3</a:t>
            </a:r>
            <a:r>
              <a:rPr lang="en-US" dirty="0" smtClean="0"/>
              <a:t>(t) = [ t</a:t>
            </a:r>
            <a:r>
              <a:rPr lang="en-US" baseline="30000" dirty="0" smtClean="0"/>
              <a:t>3</a:t>
            </a:r>
            <a:r>
              <a:rPr lang="en-US" dirty="0" smtClean="0"/>
              <a:t> / 6 ] * P</a:t>
            </a:r>
            <a:r>
              <a:rPr lang="en-US" baseline="-25000" dirty="0" smtClean="0"/>
              <a:t>3</a:t>
            </a:r>
          </a:p>
          <a:p>
            <a:pPr>
              <a:buNone/>
            </a:pPr>
            <a:endParaRPr lang="en-US" baseline="-25000" dirty="0" smtClean="0"/>
          </a:p>
          <a:p>
            <a:pPr>
              <a:buNone/>
            </a:pPr>
            <a:endParaRPr lang="en-US" baseline="-25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r>
              <a:rPr lang="en-US" dirty="0" err="1" smtClean="0"/>
              <a:t>b-splines</a:t>
            </a:r>
            <a:endParaRPr lang="en-US" dirty="0"/>
          </a:p>
        </p:txBody>
      </p:sp>
      <p:sp>
        <p:nvSpPr>
          <p:cNvPr id="3" name="Content Placeholder 2"/>
          <p:cNvSpPr>
            <a:spLocks noGrp="1"/>
          </p:cNvSpPr>
          <p:nvPr>
            <p:ph idx="1"/>
          </p:nvPr>
        </p:nvSpPr>
        <p:spPr/>
        <p:txBody>
          <a:bodyPr/>
          <a:lstStyle/>
          <a:p>
            <a:pPr>
              <a:buNone/>
            </a:pPr>
            <a:r>
              <a:rPr lang="en-US" dirty="0" smtClean="0"/>
              <a:t>B</a:t>
            </a:r>
            <a:r>
              <a:rPr lang="en-US" baseline="-25000" dirty="0" smtClean="0"/>
              <a:t>0</a:t>
            </a:r>
            <a:r>
              <a:rPr lang="en-US" dirty="0" smtClean="0"/>
              <a:t>(t) = [ (1 – t)</a:t>
            </a:r>
            <a:r>
              <a:rPr lang="en-US" baseline="30000" dirty="0" smtClean="0"/>
              <a:t>3</a:t>
            </a:r>
            <a:r>
              <a:rPr lang="en-US" dirty="0" smtClean="0"/>
              <a:t> / 6 ] * P</a:t>
            </a:r>
            <a:r>
              <a:rPr lang="en-US" baseline="-25000" dirty="0" smtClean="0"/>
              <a:t>0</a:t>
            </a:r>
          </a:p>
          <a:p>
            <a:pPr>
              <a:buNone/>
            </a:pPr>
            <a:r>
              <a:rPr lang="en-US" dirty="0" smtClean="0"/>
              <a:t>B</a:t>
            </a:r>
            <a:r>
              <a:rPr lang="en-US" baseline="-25000" dirty="0" smtClean="0"/>
              <a:t>1</a:t>
            </a:r>
            <a:r>
              <a:rPr lang="en-US" dirty="0" smtClean="0"/>
              <a:t>(t) = [ (4 – 6t</a:t>
            </a:r>
            <a:r>
              <a:rPr lang="en-US" baseline="30000" dirty="0" smtClean="0"/>
              <a:t>2 </a:t>
            </a:r>
            <a:r>
              <a:rPr lang="en-US" dirty="0" smtClean="0"/>
              <a:t>+ 3t</a:t>
            </a:r>
            <a:r>
              <a:rPr lang="en-US" baseline="30000" dirty="0" smtClean="0"/>
              <a:t>3</a:t>
            </a:r>
            <a:r>
              <a:rPr lang="en-US" dirty="0" smtClean="0"/>
              <a:t>) / 6 ] * P</a:t>
            </a:r>
            <a:r>
              <a:rPr lang="en-US" baseline="-25000" dirty="0" smtClean="0"/>
              <a:t>1</a:t>
            </a:r>
          </a:p>
          <a:p>
            <a:pPr>
              <a:buNone/>
            </a:pPr>
            <a:r>
              <a:rPr lang="en-US" dirty="0" smtClean="0"/>
              <a:t>B</a:t>
            </a:r>
            <a:r>
              <a:rPr lang="en-US" baseline="-25000" dirty="0" smtClean="0"/>
              <a:t>2</a:t>
            </a:r>
            <a:r>
              <a:rPr lang="en-US" dirty="0" smtClean="0"/>
              <a:t>(t) = [ (1 + 3t + 3t</a:t>
            </a:r>
            <a:r>
              <a:rPr lang="en-US" baseline="30000" dirty="0" smtClean="0"/>
              <a:t>2</a:t>
            </a:r>
            <a:r>
              <a:rPr lang="en-US" dirty="0" smtClean="0"/>
              <a:t> + 3t</a:t>
            </a:r>
            <a:r>
              <a:rPr lang="en-US" baseline="30000" dirty="0" smtClean="0"/>
              <a:t>3</a:t>
            </a:r>
            <a:r>
              <a:rPr lang="en-US" dirty="0" smtClean="0"/>
              <a:t>) / 6 ] * P</a:t>
            </a:r>
            <a:r>
              <a:rPr lang="en-US" baseline="-25000" dirty="0" smtClean="0"/>
              <a:t>2</a:t>
            </a:r>
          </a:p>
          <a:p>
            <a:pPr>
              <a:buNone/>
            </a:pPr>
            <a:r>
              <a:rPr lang="en-US" dirty="0" smtClean="0"/>
              <a:t>B</a:t>
            </a:r>
            <a:r>
              <a:rPr lang="en-US" baseline="-25000" dirty="0" smtClean="0"/>
              <a:t>3</a:t>
            </a:r>
            <a:r>
              <a:rPr lang="en-US" dirty="0" smtClean="0"/>
              <a:t>(t) = [ t</a:t>
            </a:r>
            <a:r>
              <a:rPr lang="en-US" baseline="30000" dirty="0" smtClean="0"/>
              <a:t>3</a:t>
            </a:r>
            <a:r>
              <a:rPr lang="en-US" dirty="0" smtClean="0"/>
              <a:t> / 6 ] * P</a:t>
            </a:r>
            <a:r>
              <a:rPr lang="en-US" baseline="-25000" dirty="0" smtClean="0"/>
              <a:t>3</a:t>
            </a:r>
          </a:p>
          <a:p>
            <a:pPr>
              <a:buNone/>
            </a:pPr>
            <a:endParaRPr lang="en-US" baseline="-25000" dirty="0" smtClean="0"/>
          </a:p>
          <a:p>
            <a:pPr>
              <a:buNone/>
            </a:pPr>
            <a:r>
              <a:rPr lang="en-US" dirty="0" smtClean="0"/>
              <a:t>which looks like this:</a:t>
            </a:r>
          </a:p>
          <a:p>
            <a:pPr>
              <a:buNone/>
            </a:pPr>
            <a:endParaRPr lang="en-US" dirty="0" smtClean="0"/>
          </a:p>
          <a:p>
            <a:pPr>
              <a:buNone/>
            </a:pPr>
            <a:endParaRPr lang="en-US" dirty="0" smtClean="0"/>
          </a:p>
          <a:p>
            <a:pPr>
              <a:buNone/>
            </a:pPr>
            <a:endParaRPr lang="en-US" baseline="-25000" dirty="0" smtClean="0"/>
          </a:p>
          <a:p>
            <a:pPr>
              <a:buNone/>
            </a:pPr>
            <a:endParaRPr lang="en-US" baseline="-25000" dirty="0"/>
          </a:p>
        </p:txBody>
      </p:sp>
      <p:pic>
        <p:nvPicPr>
          <p:cNvPr id="4" name="Picture 3" descr="MathPad_BSpline-1.gif"/>
          <p:cNvPicPr>
            <a:picLocks noChangeAspect="1"/>
          </p:cNvPicPr>
          <p:nvPr/>
        </p:nvPicPr>
        <p:blipFill>
          <a:blip r:embed="rId2"/>
          <a:stretch>
            <a:fillRect/>
          </a:stretch>
        </p:blipFill>
        <p:spPr>
          <a:xfrm>
            <a:off x="3987800" y="2438400"/>
            <a:ext cx="4013200" cy="40132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r>
              <a:rPr lang="en-US" dirty="0" err="1" smtClean="0"/>
              <a:t>b-splines</a:t>
            </a:r>
            <a:endParaRPr lang="en-US" dirty="0"/>
          </a:p>
        </p:txBody>
      </p:sp>
      <p:sp>
        <p:nvSpPr>
          <p:cNvPr id="3" name="Content Placeholder 2"/>
          <p:cNvSpPr>
            <a:spLocks noGrp="1"/>
          </p:cNvSpPr>
          <p:nvPr>
            <p:ph idx="1"/>
          </p:nvPr>
        </p:nvSpPr>
        <p:spPr/>
        <p:txBody>
          <a:bodyPr/>
          <a:lstStyle/>
          <a:p>
            <a:pPr>
              <a:buNone/>
            </a:pPr>
            <a:r>
              <a:rPr lang="en-US" b="1" dirty="0" smtClean="0"/>
              <a:t>G</a:t>
            </a:r>
            <a:r>
              <a:rPr lang="en-US" dirty="0" smtClean="0"/>
              <a:t> = [</a:t>
            </a:r>
            <a:r>
              <a:rPr lang="en-US" b="1" dirty="0" smtClean="0"/>
              <a:t>P</a:t>
            </a:r>
            <a:r>
              <a:rPr lang="en-US" baseline="-25000" dirty="0" smtClean="0"/>
              <a:t>i-1</a:t>
            </a:r>
            <a:r>
              <a:rPr lang="en-US" dirty="0" smtClean="0"/>
              <a:t>, </a:t>
            </a:r>
            <a:r>
              <a:rPr lang="en-US" b="1" dirty="0" smtClean="0"/>
              <a:t>P</a:t>
            </a:r>
            <a:r>
              <a:rPr lang="en-US" baseline="-25000" dirty="0" smtClean="0"/>
              <a:t>i</a:t>
            </a:r>
            <a:r>
              <a:rPr lang="en-US" dirty="0" smtClean="0"/>
              <a:t>, </a:t>
            </a:r>
            <a:r>
              <a:rPr lang="en-US" b="1" dirty="0" smtClean="0"/>
              <a:t>P</a:t>
            </a:r>
            <a:r>
              <a:rPr lang="en-US" baseline="-25000" dirty="0" smtClean="0"/>
              <a:t>i+1</a:t>
            </a:r>
            <a:r>
              <a:rPr lang="en-US" dirty="0" smtClean="0"/>
              <a:t>, </a:t>
            </a:r>
            <a:r>
              <a:rPr lang="en-US" b="1" dirty="0" smtClean="0"/>
              <a:t>P</a:t>
            </a:r>
            <a:r>
              <a:rPr lang="en-US" baseline="-25000" dirty="0" smtClean="0"/>
              <a:t>i+2</a:t>
            </a:r>
            <a:r>
              <a:rPr lang="en-US" dirty="0" smtClean="0"/>
              <a:t>]</a:t>
            </a:r>
            <a:endParaRPr lang="en-US" dirty="0" smtClean="0"/>
          </a:p>
          <a:p>
            <a:pPr>
              <a:buNone/>
            </a:pPr>
            <a:endParaRPr lang="en-US" dirty="0" smtClean="0"/>
          </a:p>
          <a:p>
            <a:pPr>
              <a:buNone/>
            </a:pPr>
            <a:endParaRPr lang="en-US" dirty="0" smtClean="0"/>
          </a:p>
          <a:p>
            <a:pPr>
              <a:buNone/>
            </a:pPr>
            <a:r>
              <a:rPr lang="en-US" b="1" dirty="0" smtClean="0"/>
              <a:t>M</a:t>
            </a:r>
            <a:r>
              <a:rPr lang="en-US" dirty="0" smtClean="0"/>
              <a:t> =</a:t>
            </a:r>
            <a:r>
              <a:rPr lang="en-US" dirty="0" smtClean="0"/>
              <a:t> (1/6)</a:t>
            </a:r>
          </a:p>
          <a:p>
            <a:pPr>
              <a:buNone/>
            </a:pPr>
            <a:endParaRPr lang="en-US" dirty="0"/>
          </a:p>
        </p:txBody>
      </p:sp>
      <p:sp>
        <p:nvSpPr>
          <p:cNvPr id="4" name="TextBox 3"/>
          <p:cNvSpPr txBox="1"/>
          <p:nvPr/>
        </p:nvSpPr>
        <p:spPr>
          <a:xfrm>
            <a:off x="1524000" y="1752600"/>
            <a:ext cx="2286000" cy="1200329"/>
          </a:xfrm>
          <a:prstGeom prst="rect">
            <a:avLst/>
          </a:prstGeom>
          <a:noFill/>
        </p:spPr>
        <p:txBody>
          <a:bodyPr wrap="square" rtlCol="0">
            <a:spAutoFit/>
          </a:bodyPr>
          <a:lstStyle/>
          <a:p>
            <a:r>
              <a:rPr lang="en-US" dirty="0" smtClean="0"/>
              <a:t>[ 1	</a:t>
            </a:r>
            <a:r>
              <a:rPr lang="en-US" dirty="0" smtClean="0"/>
              <a:t> -3	</a:t>
            </a:r>
            <a:r>
              <a:rPr lang="en-US" dirty="0" smtClean="0"/>
              <a:t>  </a:t>
            </a:r>
            <a:r>
              <a:rPr lang="en-US" dirty="0" smtClean="0"/>
              <a:t>3</a:t>
            </a:r>
            <a:r>
              <a:rPr lang="en-US" dirty="0" smtClean="0"/>
              <a:t>	</a:t>
            </a:r>
            <a:r>
              <a:rPr lang="en-US" dirty="0" smtClean="0"/>
              <a:t> 1</a:t>
            </a:r>
          </a:p>
          <a:p>
            <a:r>
              <a:rPr lang="en-US" dirty="0" smtClean="0"/>
              <a:t> </a:t>
            </a:r>
            <a:r>
              <a:rPr lang="en-US" dirty="0" smtClean="0"/>
              <a:t> 4	  0</a:t>
            </a:r>
            <a:r>
              <a:rPr lang="en-US" dirty="0" smtClean="0"/>
              <a:t>	</a:t>
            </a:r>
            <a:r>
              <a:rPr lang="en-US" dirty="0" smtClean="0"/>
              <a:t> -6	 </a:t>
            </a:r>
            <a:r>
              <a:rPr lang="en-US" dirty="0" smtClean="0"/>
              <a:t>3</a:t>
            </a:r>
            <a:endParaRPr lang="en-US" dirty="0" smtClean="0"/>
          </a:p>
          <a:p>
            <a:r>
              <a:rPr lang="en-US" dirty="0" smtClean="0"/>
              <a:t> </a:t>
            </a:r>
            <a:r>
              <a:rPr lang="en-US" dirty="0" smtClean="0"/>
              <a:t> 1	  3	  3	 -3</a:t>
            </a:r>
          </a:p>
          <a:p>
            <a:r>
              <a:rPr lang="en-US" dirty="0" smtClean="0"/>
              <a:t>  0	</a:t>
            </a:r>
            <a:r>
              <a:rPr lang="en-US" dirty="0" smtClean="0"/>
              <a:t>  0</a:t>
            </a:r>
            <a:r>
              <a:rPr lang="en-US" dirty="0" smtClean="0"/>
              <a:t>	</a:t>
            </a:r>
            <a:r>
              <a:rPr lang="en-US" dirty="0" smtClean="0"/>
              <a:t> </a:t>
            </a:r>
            <a:r>
              <a:rPr lang="en-US" dirty="0" smtClean="0"/>
              <a:t> 0</a:t>
            </a:r>
            <a:r>
              <a:rPr lang="en-US" dirty="0" smtClean="0"/>
              <a:t>	</a:t>
            </a:r>
            <a:r>
              <a:rPr lang="en-US" dirty="0" smtClean="0"/>
              <a:t> 1 ]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Nonuniform</a:t>
            </a:r>
            <a:r>
              <a:rPr lang="en-US" dirty="0" smtClean="0"/>
              <a:t> </a:t>
            </a:r>
            <a:r>
              <a:rPr lang="en-US" dirty="0" err="1" smtClean="0"/>
              <a:t>b-splines</a:t>
            </a:r>
            <a:endParaRPr lang="en-US" dirty="0"/>
          </a:p>
        </p:txBody>
      </p:sp>
      <p:sp>
        <p:nvSpPr>
          <p:cNvPr id="3" name="Content Placeholder 2"/>
          <p:cNvSpPr>
            <a:spLocks noGrp="1"/>
          </p:cNvSpPr>
          <p:nvPr>
            <p:ph idx="1"/>
          </p:nvPr>
        </p:nvSpPr>
        <p:spPr/>
        <p:txBody>
          <a:bodyPr/>
          <a:lstStyle/>
          <a:p>
            <a:pPr>
              <a:buNone/>
            </a:pPr>
            <a:r>
              <a:rPr lang="en-US" dirty="0" smtClean="0"/>
              <a:t>In uniform </a:t>
            </a:r>
            <a:r>
              <a:rPr lang="en-US" dirty="0" err="1" smtClean="0"/>
              <a:t>b-splines</a:t>
            </a:r>
            <a:r>
              <a:rPr lang="en-US" dirty="0" smtClean="0"/>
              <a:t>, the knots are automatically positioned at equal distances along the curve.</a:t>
            </a:r>
          </a:p>
          <a:p>
            <a:pPr>
              <a:buNone/>
            </a:pPr>
            <a:endParaRPr lang="en-US" dirty="0" smtClean="0"/>
          </a:p>
          <a:p>
            <a:pPr>
              <a:buNone/>
            </a:pPr>
            <a:r>
              <a:rPr lang="en-US" dirty="0" smtClean="0"/>
              <a:t>In a </a:t>
            </a:r>
            <a:r>
              <a:rPr lang="en-US" dirty="0" err="1" smtClean="0"/>
              <a:t>nonuniform</a:t>
            </a:r>
            <a:r>
              <a:rPr lang="en-US" dirty="0" smtClean="0"/>
              <a:t> </a:t>
            </a:r>
            <a:r>
              <a:rPr lang="en-US" dirty="0" err="1" smtClean="0"/>
              <a:t>b-spline</a:t>
            </a:r>
            <a:r>
              <a:rPr lang="en-US" dirty="0" smtClean="0"/>
              <a:t>, we can space the knots at </a:t>
            </a:r>
            <a:r>
              <a:rPr lang="en-US" dirty="0" err="1" smtClean="0"/>
              <a:t>nonuniform</a:t>
            </a:r>
            <a:r>
              <a:rPr lang="en-US" dirty="0" smtClean="0"/>
              <a:t> locations along the curve, which can change the curve in various ways. For instance, we can create looped curves, and perfect circle arcs.</a:t>
            </a:r>
          </a:p>
          <a:p>
            <a:pPr>
              <a:buNone/>
            </a:pPr>
            <a:endParaRPr lang="en-US" dirty="0" smtClean="0"/>
          </a:p>
          <a:p>
            <a:pPr>
              <a:buNone/>
            </a:pPr>
            <a:r>
              <a:rPr lang="en-US" dirty="0" smtClean="0"/>
              <a:t>To create a </a:t>
            </a:r>
            <a:r>
              <a:rPr lang="en-US" dirty="0" err="1" smtClean="0"/>
              <a:t>nonuniform</a:t>
            </a:r>
            <a:r>
              <a:rPr lang="en-US" dirty="0" smtClean="0"/>
              <a:t> cubic </a:t>
            </a:r>
            <a:r>
              <a:rPr lang="en-US" dirty="0" err="1" smtClean="0"/>
              <a:t>b-spline</a:t>
            </a:r>
            <a:r>
              <a:rPr lang="en-US" dirty="0" smtClean="0"/>
              <a:t> we need to define a knot-vector to describe the knot spacing.</a:t>
            </a:r>
          </a:p>
          <a:p>
            <a:pPr>
              <a:buNone/>
            </a:pPr>
            <a:endParaRPr lang="en-US" dirty="0" smtClean="0"/>
          </a:p>
          <a:p>
            <a:pPr>
              <a:buNone/>
            </a:pPr>
            <a:r>
              <a:rPr lang="en-US" dirty="0" smtClean="0"/>
              <a:t>If our curve uses 7 control points, then we will need </a:t>
            </a:r>
          </a:p>
          <a:p>
            <a:pPr>
              <a:buNone/>
            </a:pPr>
            <a:r>
              <a:rPr lang="en-US" dirty="0" smtClean="0"/>
              <a:t>	(# of control points + degree of curve + 1) knots = 7 + 3 + 1 = 11 knots</a:t>
            </a:r>
          </a:p>
          <a:p>
            <a:pPr>
              <a:buNone/>
            </a:pPr>
            <a:endParaRPr lang="en-US" dirty="0" smtClean="0"/>
          </a:p>
          <a:p>
            <a:pPr>
              <a:buNone/>
            </a:pPr>
            <a:r>
              <a:rPr lang="en-US" dirty="0" smtClean="0"/>
              <a:t>If the knot vector is (0,1,2,3,4,5,6,7,8,9,10) then the curve will reduce to the uniform </a:t>
            </a:r>
            <a:r>
              <a:rPr lang="en-US" dirty="0" err="1" smtClean="0"/>
              <a:t>b-spline</a:t>
            </a:r>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Cox-</a:t>
            </a:r>
            <a:r>
              <a:rPr lang="en-US" dirty="0" err="1" smtClean="0"/>
              <a:t>deBoor</a:t>
            </a:r>
            <a:r>
              <a:rPr lang="en-US" dirty="0" smtClean="0"/>
              <a:t> algorithm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Each piece is defined like so:</a:t>
            </a:r>
          </a:p>
          <a:p>
            <a:pPr>
              <a:buNone/>
            </a:pPr>
            <a:endParaRPr lang="en-US" dirty="0" smtClean="0"/>
          </a:p>
          <a:p>
            <a:pPr>
              <a:buNone/>
            </a:pPr>
            <a:r>
              <a:rPr lang="en-US" b="1" dirty="0" err="1" smtClean="0"/>
              <a:t>Q</a:t>
            </a:r>
            <a:r>
              <a:rPr lang="en-US" baseline="-25000" dirty="0" err="1" smtClean="0"/>
              <a:t>i</a:t>
            </a:r>
            <a:r>
              <a:rPr lang="en-US" dirty="0" err="1" smtClean="0"/>
              <a:t>(u</a:t>
            </a:r>
            <a:r>
              <a:rPr lang="en-US" dirty="0" smtClean="0"/>
              <a:t>) = ΣB</a:t>
            </a:r>
            <a:r>
              <a:rPr lang="en-US" baseline="-25000" dirty="0" smtClean="0"/>
              <a:t>i+k-1,d</a:t>
            </a:r>
            <a:r>
              <a:rPr lang="en-US" dirty="0" smtClean="0"/>
              <a:t>(u)</a:t>
            </a:r>
            <a:r>
              <a:rPr lang="en-US" b="1" dirty="0" smtClean="0"/>
              <a:t>P</a:t>
            </a:r>
            <a:r>
              <a:rPr lang="en-US" baseline="-25000" dirty="0" smtClean="0"/>
              <a:t>i+k-1   </a:t>
            </a:r>
            <a:r>
              <a:rPr lang="en-US" dirty="0" smtClean="0"/>
              <a:t> </a:t>
            </a:r>
          </a:p>
          <a:p>
            <a:pPr>
              <a:buNone/>
            </a:pPr>
            <a:r>
              <a:rPr lang="en-US" dirty="0" smtClean="0"/>
              <a:t>		</a:t>
            </a:r>
            <a:r>
              <a:rPr lang="en-US" dirty="0" smtClean="0"/>
              <a:t>(</a:t>
            </a:r>
            <a:r>
              <a:rPr lang="en-US" dirty="0" smtClean="0"/>
              <a:t>sum as </a:t>
            </a:r>
            <a:r>
              <a:rPr lang="en-US" dirty="0" err="1" smtClean="0"/>
              <a:t>k</a:t>
            </a:r>
            <a:r>
              <a:rPr lang="en-US" dirty="0" smtClean="0"/>
              <a:t> goes from 0 to </a:t>
            </a:r>
            <a:r>
              <a:rPr lang="en-US" dirty="0" smtClean="0"/>
              <a:t>3, </a:t>
            </a:r>
            <a:r>
              <a:rPr lang="en-US" dirty="0" err="1" smtClean="0"/>
              <a:t>ie</a:t>
            </a:r>
            <a:r>
              <a:rPr lang="en-US" dirty="0" smtClean="0"/>
              <a:t> the previous point P</a:t>
            </a:r>
            <a:r>
              <a:rPr lang="en-US" baseline="-25000" dirty="0" smtClean="0"/>
              <a:t>i-</a:t>
            </a:r>
            <a:r>
              <a:rPr lang="en-US" baseline="-25000" dirty="0" smtClean="0"/>
              <a:t>1</a:t>
            </a:r>
            <a:r>
              <a:rPr lang="en-US" dirty="0" smtClean="0"/>
              <a:t> </a:t>
            </a:r>
            <a:r>
              <a:rPr lang="en-US" dirty="0" err="1" smtClean="0">
                <a:sym typeface="Wingdings"/>
              </a:rPr>
              <a:t></a:t>
            </a:r>
            <a:r>
              <a:rPr lang="en-US" dirty="0" smtClean="0">
                <a:sym typeface="Wingdings"/>
              </a:rPr>
              <a:t> P</a:t>
            </a:r>
            <a:r>
              <a:rPr lang="en-US" baseline="-25000" dirty="0" smtClean="0">
                <a:sym typeface="Wingdings"/>
              </a:rPr>
              <a:t>i+2</a:t>
            </a:r>
            <a:r>
              <a:rPr lang="en-US" dirty="0" smtClean="0"/>
              <a:t>)</a:t>
            </a:r>
            <a:endParaRPr lang="en-US" baseline="-25000" dirty="0" smtClean="0"/>
          </a:p>
          <a:p>
            <a:pPr>
              <a:buNone/>
            </a:pPr>
            <a:endParaRPr lang="en-US" dirty="0" smtClean="0"/>
          </a:p>
          <a:p>
            <a:pPr>
              <a:buNone/>
            </a:pPr>
            <a:r>
              <a:rPr lang="en-US" dirty="0" smtClean="0"/>
              <a:t>Where </a:t>
            </a:r>
          </a:p>
          <a:p>
            <a:pPr>
              <a:buNone/>
            </a:pPr>
            <a:r>
              <a:rPr lang="en-US" dirty="0" smtClean="0"/>
              <a:t>the range of </a:t>
            </a:r>
            <a:r>
              <a:rPr lang="en-US" dirty="0" err="1" smtClean="0"/>
              <a:t>u</a:t>
            </a:r>
            <a:r>
              <a:rPr lang="en-US" dirty="0" smtClean="0"/>
              <a:t> is defined by the knot vector (the </a:t>
            </a:r>
            <a:r>
              <a:rPr lang="en-US" dirty="0" err="1" smtClean="0"/>
              <a:t>val</a:t>
            </a:r>
            <a:r>
              <a:rPr lang="en-US" dirty="0" smtClean="0"/>
              <a:t> at t</a:t>
            </a:r>
            <a:r>
              <a:rPr lang="en-US" baseline="-25000" dirty="0" smtClean="0"/>
              <a:t>0</a:t>
            </a:r>
            <a:r>
              <a:rPr lang="en-US" dirty="0" smtClean="0"/>
              <a:t> -&gt; </a:t>
            </a:r>
            <a:r>
              <a:rPr lang="en-US" dirty="0" err="1" smtClean="0"/>
              <a:t>val</a:t>
            </a:r>
            <a:r>
              <a:rPr lang="en-US" dirty="0" smtClean="0"/>
              <a:t> at </a:t>
            </a:r>
            <a:r>
              <a:rPr lang="en-US" dirty="0" err="1" smtClean="0"/>
              <a:t>t</a:t>
            </a:r>
            <a:r>
              <a:rPr lang="en-US" baseline="-25000" dirty="0" err="1" smtClean="0"/>
              <a:t>#knots</a:t>
            </a:r>
            <a:r>
              <a:rPr lang="en-US" dirty="0" smtClean="0"/>
              <a:t>)</a:t>
            </a:r>
          </a:p>
          <a:p>
            <a:pPr>
              <a:buNone/>
            </a:pPr>
            <a:r>
              <a:rPr lang="en-US" dirty="0" err="1" smtClean="0"/>
              <a:t>d</a:t>
            </a:r>
            <a:r>
              <a:rPr lang="en-US" dirty="0" smtClean="0"/>
              <a:t> = the degree parameter (which is the degree + 1, or 3 + 1 for cubic </a:t>
            </a:r>
            <a:r>
              <a:rPr lang="en-US" dirty="0" err="1" smtClean="0"/>
              <a:t>b-spline</a:t>
            </a:r>
            <a:r>
              <a:rPr lang="en-US" dirty="0" smtClean="0"/>
              <a:t>)</a:t>
            </a:r>
          </a:p>
          <a:p>
            <a:pPr>
              <a:buNone/>
            </a:pPr>
            <a:endParaRPr lang="en-US" dirty="0" smtClean="0"/>
          </a:p>
          <a:p>
            <a:pPr>
              <a:buNone/>
            </a:pPr>
            <a:r>
              <a:rPr lang="en-US" dirty="0" smtClean="0"/>
              <a:t>The blending functions are recursively defined like so:</a:t>
            </a:r>
          </a:p>
          <a:p>
            <a:pPr>
              <a:buNone/>
            </a:pPr>
            <a:endParaRPr lang="en-US" dirty="0" smtClean="0"/>
          </a:p>
          <a:p>
            <a:pPr>
              <a:buNone/>
            </a:pPr>
            <a:r>
              <a:rPr lang="en-US" dirty="0" smtClean="0"/>
              <a:t>B</a:t>
            </a:r>
            <a:r>
              <a:rPr lang="en-US" baseline="-25000" dirty="0" smtClean="0"/>
              <a:t>i,0</a:t>
            </a:r>
            <a:r>
              <a:rPr lang="en-US" dirty="0" smtClean="0"/>
              <a:t>(u) = 1 if t</a:t>
            </a:r>
            <a:r>
              <a:rPr lang="en-US" baseline="-25000" dirty="0" smtClean="0"/>
              <a:t>i-2</a:t>
            </a:r>
            <a:r>
              <a:rPr lang="en-US" dirty="0" smtClean="0"/>
              <a:t> &lt;= </a:t>
            </a:r>
            <a:r>
              <a:rPr lang="en-US" dirty="0" err="1" smtClean="0"/>
              <a:t>u</a:t>
            </a:r>
            <a:r>
              <a:rPr lang="en-US" dirty="0" smtClean="0"/>
              <a:t> &lt;= t</a:t>
            </a:r>
            <a:r>
              <a:rPr lang="en-US" baseline="-25000" dirty="0" smtClean="0"/>
              <a:t>i-1</a:t>
            </a:r>
            <a:r>
              <a:rPr lang="en-US" dirty="0" smtClean="0"/>
              <a:t>, otherwise 0</a:t>
            </a:r>
          </a:p>
          <a:p>
            <a:pPr>
              <a:buNone/>
            </a:pPr>
            <a:endParaRPr lang="en-US" dirty="0" smtClean="0"/>
          </a:p>
          <a:p>
            <a:pPr>
              <a:buNone/>
            </a:pPr>
            <a:r>
              <a:rPr lang="en-US" dirty="0" err="1" smtClean="0"/>
              <a:t>B</a:t>
            </a:r>
            <a:r>
              <a:rPr lang="en-US" baseline="-25000" dirty="0" err="1" smtClean="0"/>
              <a:t>i,k</a:t>
            </a:r>
            <a:r>
              <a:rPr lang="en-US" dirty="0" err="1" smtClean="0"/>
              <a:t>(u</a:t>
            </a:r>
            <a:r>
              <a:rPr lang="en-US" dirty="0" smtClean="0"/>
              <a:t>) = (</a:t>
            </a:r>
            <a:r>
              <a:rPr lang="en-US" dirty="0" err="1" smtClean="0"/>
              <a:t>u</a:t>
            </a:r>
            <a:r>
              <a:rPr lang="en-US" dirty="0" smtClean="0"/>
              <a:t> – t</a:t>
            </a:r>
            <a:r>
              <a:rPr lang="en-US" baseline="-25000" dirty="0" smtClean="0"/>
              <a:t>i-2</a:t>
            </a:r>
            <a:r>
              <a:rPr lang="en-US" dirty="0" smtClean="0"/>
              <a:t>) </a:t>
            </a:r>
            <a:r>
              <a:rPr lang="en-US" dirty="0" smtClean="0"/>
              <a:t>[B</a:t>
            </a:r>
            <a:r>
              <a:rPr lang="en-US" baseline="-25000" dirty="0" smtClean="0"/>
              <a:t>i</a:t>
            </a:r>
            <a:r>
              <a:rPr lang="en-US" baseline="-25000" dirty="0" smtClean="0"/>
              <a:t>,k-1</a:t>
            </a:r>
            <a:r>
              <a:rPr lang="en-US" dirty="0" smtClean="0"/>
              <a:t>(u) / t</a:t>
            </a:r>
            <a:r>
              <a:rPr lang="en-US" baseline="-25000" dirty="0" smtClean="0"/>
              <a:t>i+k-2</a:t>
            </a:r>
            <a:r>
              <a:rPr lang="en-US" dirty="0" smtClean="0"/>
              <a:t> – t</a:t>
            </a:r>
            <a:r>
              <a:rPr lang="en-US" baseline="-25000" dirty="0" smtClean="0"/>
              <a:t>i-2</a:t>
            </a:r>
            <a:r>
              <a:rPr lang="en-US" dirty="0" smtClean="0"/>
              <a:t>] +</a:t>
            </a:r>
          </a:p>
          <a:p>
            <a:pPr>
              <a:buNone/>
            </a:pPr>
            <a:r>
              <a:rPr lang="en-US" dirty="0" smtClean="0"/>
              <a:t>               (t</a:t>
            </a:r>
            <a:r>
              <a:rPr lang="en-US" baseline="-25000" dirty="0" smtClean="0"/>
              <a:t>i-+k-1</a:t>
            </a:r>
            <a:r>
              <a:rPr lang="en-US" dirty="0" smtClean="0"/>
              <a:t> – </a:t>
            </a:r>
            <a:r>
              <a:rPr lang="en-US" dirty="0" err="1" smtClean="0"/>
              <a:t>u</a:t>
            </a:r>
            <a:r>
              <a:rPr lang="en-US" dirty="0" smtClean="0"/>
              <a:t>) </a:t>
            </a:r>
            <a:r>
              <a:rPr lang="en-US" dirty="0" smtClean="0"/>
              <a:t>[B</a:t>
            </a:r>
            <a:r>
              <a:rPr lang="en-US" baseline="-25000" dirty="0" smtClean="0"/>
              <a:t>i</a:t>
            </a:r>
            <a:r>
              <a:rPr lang="en-US" baseline="-25000" dirty="0" smtClean="0"/>
              <a:t>+1,k-1</a:t>
            </a:r>
            <a:r>
              <a:rPr lang="en-US" dirty="0" smtClean="0"/>
              <a:t>(u) / t</a:t>
            </a:r>
            <a:r>
              <a:rPr lang="en-US" baseline="-25000" dirty="0" smtClean="0"/>
              <a:t>i+k-1</a:t>
            </a:r>
            <a:r>
              <a:rPr lang="en-US" dirty="0" smtClean="0"/>
              <a:t> – t</a:t>
            </a:r>
            <a:r>
              <a:rPr lang="en-US" baseline="-25000" dirty="0" smtClean="0"/>
              <a:t>i-1</a:t>
            </a:r>
            <a:r>
              <a:rPr lang="en-US" dirty="0" smtClean="0"/>
              <a:t>]     </a:t>
            </a:r>
          </a:p>
          <a:p>
            <a:pPr>
              <a:buNone/>
            </a:pPr>
            <a:endParaRPr lang="en-US" dirty="0" smtClean="0"/>
          </a:p>
          <a:p>
            <a:pPr>
              <a:buNone/>
            </a:pPr>
            <a:endParaRPr lang="en-US" dirty="0" smtClean="0"/>
          </a:p>
          <a:p>
            <a:pPr>
              <a:buNone/>
            </a:pPr>
            <a:r>
              <a:rPr lang="en-US" dirty="0" smtClean="0"/>
              <a:t>(</a:t>
            </a:r>
            <a:r>
              <a:rPr lang="en-US" dirty="0" err="1" smtClean="0"/>
              <a:t>ie</a:t>
            </a:r>
            <a:r>
              <a:rPr lang="en-US" dirty="0" smtClean="0"/>
              <a:t>, input B</a:t>
            </a:r>
            <a:r>
              <a:rPr lang="en-US" baseline="-25000" dirty="0" smtClean="0"/>
              <a:t>i+k-1,d</a:t>
            </a:r>
            <a:r>
              <a:rPr lang="en-US" dirty="0" smtClean="0"/>
              <a:t>(u) from curve </a:t>
            </a:r>
            <a:r>
              <a:rPr lang="en-US" dirty="0" err="1" smtClean="0"/>
              <a:t>algo</a:t>
            </a:r>
            <a:r>
              <a:rPr lang="en-US" dirty="0" smtClean="0"/>
              <a:t> above and calc from reduced dimensionality)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NURBS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Similar to </a:t>
            </a:r>
            <a:r>
              <a:rPr lang="en-US" dirty="0" err="1" smtClean="0"/>
              <a:t>nonunifrom</a:t>
            </a:r>
            <a:r>
              <a:rPr lang="en-US" dirty="0" smtClean="0"/>
              <a:t> </a:t>
            </a:r>
            <a:r>
              <a:rPr lang="en-US" dirty="0" err="1" smtClean="0"/>
              <a:t>b-splines</a:t>
            </a:r>
            <a:r>
              <a:rPr lang="en-US" dirty="0" smtClean="0"/>
              <a:t>, except that you can specify a weight to every control point.</a:t>
            </a:r>
            <a:endParaRPr lang="en-US" dirty="0" smtClean="0"/>
          </a:p>
          <a:p>
            <a:pPr>
              <a:buNone/>
            </a:pPr>
            <a:endParaRPr lang="en-US" b="1" dirty="0" smtClean="0"/>
          </a:p>
          <a:p>
            <a:pPr>
              <a:buNone/>
            </a:pPr>
            <a:r>
              <a:rPr lang="en-US" b="1" dirty="0" smtClean="0"/>
              <a:t>P</a:t>
            </a:r>
            <a:r>
              <a:rPr lang="en-US" baseline="-25000" dirty="0" smtClean="0"/>
              <a:t>i</a:t>
            </a:r>
            <a:r>
              <a:rPr lang="en-US" dirty="0" smtClean="0"/>
              <a:t> = &lt;</a:t>
            </a:r>
            <a:r>
              <a:rPr lang="en-US" dirty="0" err="1" smtClean="0"/>
              <a:t>w</a:t>
            </a:r>
            <a:r>
              <a:rPr lang="en-US" baseline="-25000" dirty="0" err="1" smtClean="0"/>
              <a:t>i</a:t>
            </a:r>
            <a:r>
              <a:rPr lang="en-US" dirty="0" err="1" smtClean="0"/>
              <a:t>x</a:t>
            </a:r>
            <a:r>
              <a:rPr lang="en-US" baseline="-25000" dirty="0" err="1" smtClean="0"/>
              <a:t>i</a:t>
            </a:r>
            <a:r>
              <a:rPr lang="en-US" dirty="0" smtClean="0"/>
              <a:t>, </a:t>
            </a:r>
            <a:r>
              <a:rPr lang="en-US" dirty="0" err="1" smtClean="0"/>
              <a:t>w</a:t>
            </a:r>
            <a:r>
              <a:rPr lang="en-US" baseline="-25000" dirty="0" err="1" smtClean="0"/>
              <a:t>i</a:t>
            </a:r>
            <a:r>
              <a:rPr lang="en-US" dirty="0" err="1" smtClean="0"/>
              <a:t>y</a:t>
            </a:r>
            <a:r>
              <a:rPr lang="en-US" baseline="-25000" dirty="0" err="1" smtClean="0"/>
              <a:t>i</a:t>
            </a:r>
            <a:r>
              <a:rPr lang="en-US" baseline="-25000" dirty="0" smtClean="0"/>
              <a:t>, </a:t>
            </a:r>
            <a:r>
              <a:rPr lang="en-US" dirty="0" err="1" smtClean="0"/>
              <a:t>w</a:t>
            </a:r>
            <a:r>
              <a:rPr lang="en-US" baseline="-25000" dirty="0" err="1" smtClean="0"/>
              <a:t>i</a:t>
            </a:r>
            <a:r>
              <a:rPr lang="en-US" dirty="0" err="1" smtClean="0"/>
              <a:t>z</a:t>
            </a:r>
            <a:r>
              <a:rPr lang="en-US" baseline="-25000" dirty="0" err="1" smtClean="0"/>
              <a:t>i</a:t>
            </a:r>
            <a:r>
              <a:rPr lang="en-US" baseline="-25000" dirty="0" smtClean="0"/>
              <a:t>, </a:t>
            </a:r>
            <a:r>
              <a:rPr lang="en-US" dirty="0" err="1" smtClean="0"/>
              <a:t>w</a:t>
            </a:r>
            <a:r>
              <a:rPr lang="en-US" baseline="-25000" dirty="0" err="1" smtClean="0"/>
              <a:t>i</a:t>
            </a:r>
            <a:r>
              <a:rPr lang="en-US" dirty="0" smtClean="0"/>
              <a:t>&gt;</a:t>
            </a:r>
          </a:p>
          <a:p>
            <a:pPr>
              <a:buNone/>
            </a:pPr>
            <a:endParaRPr lang="en-US" dirty="0" smtClean="0"/>
          </a:p>
          <a:p>
            <a:pPr>
              <a:buNone/>
            </a:pPr>
            <a:r>
              <a:rPr lang="en-US" b="1" dirty="0" err="1" smtClean="0"/>
              <a:t>Q</a:t>
            </a:r>
            <a:r>
              <a:rPr lang="en-US" baseline="-25000" dirty="0" err="1" smtClean="0"/>
              <a:t>i</a:t>
            </a:r>
            <a:r>
              <a:rPr lang="en-US" dirty="0" err="1" smtClean="0"/>
              <a:t>(u</a:t>
            </a:r>
            <a:r>
              <a:rPr lang="en-US" dirty="0" smtClean="0"/>
              <a:t>) = ΣB</a:t>
            </a:r>
            <a:r>
              <a:rPr lang="en-US" baseline="-25000" dirty="0" smtClean="0"/>
              <a:t>i+k-1,d</a:t>
            </a:r>
            <a:r>
              <a:rPr lang="en-US" dirty="0" smtClean="0"/>
              <a:t>(u)</a:t>
            </a:r>
            <a:r>
              <a:rPr lang="en-US" dirty="0" smtClean="0"/>
              <a:t>P</a:t>
            </a:r>
            <a:r>
              <a:rPr lang="en-US" baseline="-25000" dirty="0" smtClean="0"/>
              <a:t>i</a:t>
            </a:r>
            <a:r>
              <a:rPr lang="en-US" baseline="-25000" dirty="0" smtClean="0"/>
              <a:t>+k-</a:t>
            </a:r>
            <a:r>
              <a:rPr lang="en-US" baseline="-25000" dirty="0" smtClean="0"/>
              <a:t>1   </a:t>
            </a:r>
            <a:r>
              <a:rPr lang="en-US" dirty="0" smtClean="0"/>
              <a:t> </a:t>
            </a:r>
            <a:endParaRPr lang="en-US" baseline="-25000" dirty="0" smtClean="0"/>
          </a:p>
          <a:p>
            <a:pPr>
              <a:buNone/>
            </a:pPr>
            <a:endParaRPr lang="en-US" dirty="0" smtClean="0"/>
          </a:p>
          <a:p>
            <a:pPr>
              <a:buNone/>
            </a:pPr>
            <a:r>
              <a:rPr lang="en-US" dirty="0" smtClean="0"/>
              <a:t>The weight is thought of as 4</a:t>
            </a:r>
            <a:r>
              <a:rPr lang="en-US" baseline="30000" dirty="0" smtClean="0"/>
              <a:t>th</a:t>
            </a:r>
            <a:r>
              <a:rPr lang="en-US" dirty="0" smtClean="0"/>
              <a:t> component to the point, making it a point in homogeneous coordinates.</a:t>
            </a:r>
          </a:p>
          <a:p>
            <a:pPr>
              <a:buNone/>
            </a:pPr>
            <a:endParaRPr lang="en-US" dirty="0" smtClean="0"/>
          </a:p>
          <a:p>
            <a:pPr>
              <a:buNone/>
            </a:pPr>
            <a:r>
              <a:rPr lang="en-US" dirty="0" smtClean="0"/>
              <a:t>The weights have the effect of shifting the curve in the direction of the weighted control point</a:t>
            </a:r>
          </a:p>
          <a:p>
            <a:pPr>
              <a:buNone/>
            </a:pPr>
            <a:endParaRPr lang="en-US" dirty="0" smtClean="0"/>
          </a:p>
          <a:p>
            <a:pPr>
              <a:buNone/>
            </a:pPr>
            <a:r>
              <a:rPr lang="en-US" dirty="0" smtClean="0"/>
              <a:t>(whereas moving knots close together has the effect of causing the curve to converge upon a control point.)</a:t>
            </a:r>
          </a:p>
          <a:p>
            <a:pPr>
              <a:buNone/>
            </a:pPr>
            <a:endParaRPr lang="en-US" dirty="0" smtClean="0"/>
          </a:p>
          <a:p>
            <a:pPr>
              <a:buNone/>
            </a:pPr>
            <a:r>
              <a:rPr lang="en-US" dirty="0" smtClean="0"/>
              <a:t> </a:t>
            </a:r>
            <a:r>
              <a:rPr lang="en-US" baseline="-25000" dirty="0" smtClean="0"/>
              <a:t>   </a:t>
            </a:r>
            <a:r>
              <a:rPr lang="en-US" dirty="0" smtClean="0"/>
              <a:t> </a:t>
            </a:r>
            <a:endParaRPr lang="en-US" baseline="-25000" dirty="0" smtClean="0"/>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NURBS</a:t>
            </a:r>
            <a:endParaRPr lang="en-US" dirty="0"/>
          </a:p>
        </p:txBody>
      </p:sp>
      <p:sp>
        <p:nvSpPr>
          <p:cNvPr id="3" name="Content Placeholder 2"/>
          <p:cNvSpPr>
            <a:spLocks noGrp="1"/>
          </p:cNvSpPr>
          <p:nvPr>
            <p:ph idx="1"/>
          </p:nvPr>
        </p:nvSpPr>
        <p:spPr/>
        <p:txBody>
          <a:bodyPr/>
          <a:lstStyle/>
          <a:p>
            <a:pPr>
              <a:buNone/>
            </a:pPr>
            <a:r>
              <a:rPr lang="en-US" dirty="0" smtClean="0"/>
              <a:t>With a </a:t>
            </a:r>
            <a:r>
              <a:rPr lang="en-US" dirty="0" err="1" smtClean="0"/>
              <a:t>nonuniform</a:t>
            </a:r>
            <a:r>
              <a:rPr lang="en-US" dirty="0" smtClean="0"/>
              <a:t> </a:t>
            </a:r>
            <a:r>
              <a:rPr lang="en-US" dirty="0" err="1" smtClean="0"/>
              <a:t>b-spline</a:t>
            </a:r>
            <a:r>
              <a:rPr lang="en-US" dirty="0" smtClean="0"/>
              <a:t> you can insert new control points as desired and update the knot-vector appropriately. This will let you have more control over a </a:t>
            </a:r>
            <a:r>
              <a:rPr lang="en-US" dirty="0" err="1" smtClean="0"/>
              <a:t>specfic</a:t>
            </a:r>
            <a:r>
              <a:rPr lang="en-US" dirty="0" smtClean="0"/>
              <a:t> range, while leaving the curve controlled by points further away the same.</a:t>
            </a:r>
          </a:p>
          <a:p>
            <a:pPr>
              <a:buNone/>
            </a:pPr>
            <a:endParaRPr lang="en-US" dirty="0" smtClean="0"/>
          </a:p>
          <a:p>
            <a:pPr>
              <a:buNone/>
            </a:pPr>
            <a:r>
              <a:rPr lang="en-US" dirty="0" smtClean="0"/>
              <a:t>Also, you can repeat the beginning and end values of your knot vector (order) times which will force your curve to line up with the control point endpoints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Curves in OpenGL / GLU</a:t>
            </a:r>
            <a:endParaRPr lang="en-US" dirty="0"/>
          </a:p>
        </p:txBody>
      </p:sp>
      <p:sp>
        <p:nvSpPr>
          <p:cNvPr id="3" name="Content Placeholder 2"/>
          <p:cNvSpPr>
            <a:spLocks noGrp="1"/>
          </p:cNvSpPr>
          <p:nvPr>
            <p:ph idx="1"/>
          </p:nvPr>
        </p:nvSpPr>
        <p:spPr/>
        <p:txBody>
          <a:bodyPr/>
          <a:lstStyle/>
          <a:p>
            <a:pPr>
              <a:buNone/>
            </a:pPr>
            <a:r>
              <a:rPr lang="en-US" dirty="0" smtClean="0"/>
              <a:t>1. create a NURBS object </a:t>
            </a:r>
          </a:p>
          <a:p>
            <a:pPr>
              <a:buNone/>
            </a:pPr>
            <a:r>
              <a:rPr lang="en-US" dirty="0" smtClean="0"/>
              <a:t>	 </a:t>
            </a:r>
            <a:r>
              <a:rPr lang="en-US" dirty="0" err="1" smtClean="0"/>
              <a:t>gluNewNurbsRenderer</a:t>
            </a:r>
            <a:r>
              <a:rPr lang="en-US" dirty="0" smtClean="0"/>
              <a:t>()</a:t>
            </a:r>
          </a:p>
          <a:p>
            <a:pPr>
              <a:buNone/>
            </a:pPr>
            <a:r>
              <a:rPr lang="en-US" dirty="0" smtClean="0"/>
              <a:t>2. indicate that you are using the NURBS renderer</a:t>
            </a:r>
          </a:p>
          <a:p>
            <a:pPr>
              <a:buNone/>
            </a:pPr>
            <a:r>
              <a:rPr lang="en-US" dirty="0" smtClean="0"/>
              <a:t>	</a:t>
            </a:r>
            <a:r>
              <a:rPr lang="en-US" dirty="0" err="1" smtClean="0"/>
              <a:t>gluBeginCurve(nurbsObj</a:t>
            </a:r>
            <a:r>
              <a:rPr lang="en-US" dirty="0" smtClean="0"/>
              <a:t>)</a:t>
            </a:r>
          </a:p>
          <a:p>
            <a:pPr>
              <a:buNone/>
            </a:pPr>
            <a:r>
              <a:rPr lang="en-US" dirty="0" smtClean="0"/>
              <a:t>3. draw the curve</a:t>
            </a:r>
          </a:p>
          <a:p>
            <a:pPr>
              <a:buNone/>
            </a:pPr>
            <a:r>
              <a:rPr lang="en-US" dirty="0" smtClean="0"/>
              <a:t>	</a:t>
            </a:r>
            <a:r>
              <a:rPr lang="en-US" dirty="0" err="1" smtClean="0"/>
              <a:t>gluNurbsCurve</a:t>
            </a:r>
            <a:r>
              <a:rPr lang="en-US" dirty="0" smtClean="0"/>
              <a:t>(</a:t>
            </a:r>
          </a:p>
          <a:p>
            <a:pPr>
              <a:buNone/>
            </a:pPr>
            <a:r>
              <a:rPr lang="en-US" dirty="0" smtClean="0"/>
              <a:t>		</a:t>
            </a:r>
            <a:r>
              <a:rPr lang="en-US" dirty="0" err="1" smtClean="0"/>
              <a:t>lengthOfKnotVector</a:t>
            </a:r>
            <a:r>
              <a:rPr lang="en-US" dirty="0" smtClean="0"/>
              <a:t>, //how many knots</a:t>
            </a:r>
          </a:p>
          <a:p>
            <a:pPr>
              <a:buNone/>
            </a:pPr>
            <a:r>
              <a:rPr lang="en-US" dirty="0" smtClean="0"/>
              <a:t>		</a:t>
            </a:r>
            <a:r>
              <a:rPr lang="en-US" dirty="0" err="1" smtClean="0"/>
              <a:t>knotVectorArray</a:t>
            </a:r>
            <a:r>
              <a:rPr lang="en-US" dirty="0" smtClean="0"/>
              <a:t>, //the knots</a:t>
            </a:r>
          </a:p>
          <a:p>
            <a:pPr>
              <a:buNone/>
            </a:pPr>
            <a:r>
              <a:rPr lang="en-US" dirty="0" smtClean="0"/>
              <a:t>		stride, //the stride through the </a:t>
            </a:r>
            <a:r>
              <a:rPr lang="en-US" dirty="0" err="1" smtClean="0"/>
              <a:t>controlArray</a:t>
            </a:r>
            <a:r>
              <a:rPr lang="en-US" dirty="0" smtClean="0"/>
              <a:t>, either 3 or 4 generally</a:t>
            </a:r>
          </a:p>
          <a:p>
            <a:pPr>
              <a:buNone/>
            </a:pPr>
            <a:r>
              <a:rPr lang="en-US" dirty="0" smtClean="0"/>
              <a:t>		</a:t>
            </a:r>
            <a:r>
              <a:rPr lang="en-US" dirty="0" err="1" smtClean="0"/>
              <a:t>contolPointsArray</a:t>
            </a:r>
            <a:r>
              <a:rPr lang="en-US" dirty="0" smtClean="0"/>
              <a:t>, //the control points</a:t>
            </a:r>
          </a:p>
          <a:p>
            <a:pPr>
              <a:buNone/>
            </a:pPr>
            <a:r>
              <a:rPr lang="en-US" dirty="0" smtClean="0"/>
              <a:t>		</a:t>
            </a:r>
            <a:r>
              <a:rPr lang="en-US" dirty="0" err="1" smtClean="0"/>
              <a:t>curveOrder</a:t>
            </a:r>
            <a:r>
              <a:rPr lang="en-US" dirty="0" smtClean="0"/>
              <a:t>, //cubic = 3, can be higher but requires more knots</a:t>
            </a:r>
          </a:p>
          <a:p>
            <a:pPr>
              <a:buNone/>
            </a:pPr>
            <a:r>
              <a:rPr lang="en-US" dirty="0" smtClean="0"/>
              <a:t>		GL_MAP1_VERTEX_3 //use _3 for </a:t>
            </a:r>
            <a:r>
              <a:rPr lang="en-US" dirty="0" err="1" smtClean="0"/>
              <a:t>unweighted</a:t>
            </a:r>
            <a:r>
              <a:rPr lang="en-US" dirty="0" smtClean="0"/>
              <a:t> points, _4 if you weight</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curves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A “parametric” curve is a curve that is parameterized by a function with a independent variable </a:t>
            </a:r>
            <a:r>
              <a:rPr lang="en-US" i="1" dirty="0" err="1" smtClean="0"/>
              <a:t>t</a:t>
            </a:r>
            <a:r>
              <a:rPr lang="en-US" dirty="0" smtClean="0"/>
              <a:t>, which defines the curve as it changes. </a:t>
            </a:r>
          </a:p>
          <a:p>
            <a:pPr>
              <a:buNone/>
            </a:pPr>
            <a:endParaRPr lang="en-US" dirty="0" smtClean="0"/>
          </a:p>
          <a:p>
            <a:pPr>
              <a:buNone/>
            </a:pPr>
            <a:r>
              <a:rPr lang="en-US" dirty="0" smtClean="0"/>
              <a:t>That is, for a function </a:t>
            </a:r>
            <a:r>
              <a:rPr lang="en-US" b="1" dirty="0" err="1" smtClean="0"/>
              <a:t>P</a:t>
            </a:r>
            <a:r>
              <a:rPr lang="en-US" dirty="0" err="1" smtClean="0"/>
              <a:t>(</a:t>
            </a:r>
            <a:r>
              <a:rPr lang="en-US" i="1" dirty="0" err="1" smtClean="0"/>
              <a:t>t</a:t>
            </a:r>
            <a:r>
              <a:rPr lang="en-US" dirty="0" smtClean="0"/>
              <a:t>)</a:t>
            </a:r>
            <a:r>
              <a:rPr lang="en-US" b="1" dirty="0" smtClean="0"/>
              <a:t>,</a:t>
            </a:r>
            <a:r>
              <a:rPr lang="en-US" dirty="0" smtClean="0"/>
              <a:t> </a:t>
            </a:r>
          </a:p>
          <a:p>
            <a:pPr>
              <a:buNone/>
            </a:pPr>
            <a:r>
              <a:rPr lang="en-US" dirty="0" smtClean="0"/>
              <a:t>	providing a number </a:t>
            </a:r>
            <a:r>
              <a:rPr lang="en-US" i="1" dirty="0" err="1" smtClean="0"/>
              <a:t>t</a:t>
            </a:r>
            <a:r>
              <a:rPr lang="en-US" dirty="0" smtClean="0"/>
              <a:t> results in a unique position vector P</a:t>
            </a:r>
          </a:p>
          <a:p>
            <a:pPr>
              <a:buNone/>
            </a:pPr>
            <a:endParaRPr lang="en-US" dirty="0" smtClean="0"/>
          </a:p>
          <a:p>
            <a:pPr>
              <a:buNone/>
            </a:pPr>
            <a:r>
              <a:rPr lang="en-US" dirty="0" smtClean="0"/>
              <a:t>ex: Line</a:t>
            </a:r>
          </a:p>
          <a:p>
            <a:pPr>
              <a:buNone/>
            </a:pPr>
            <a:r>
              <a:rPr lang="en-US" dirty="0" smtClean="0"/>
              <a:t>the equation </a:t>
            </a:r>
            <a:r>
              <a:rPr lang="en-US" dirty="0" err="1" smtClean="0"/>
              <a:t>y</a:t>
            </a:r>
            <a:r>
              <a:rPr lang="en-US" dirty="0" smtClean="0"/>
              <a:t> = </a:t>
            </a:r>
            <a:r>
              <a:rPr lang="en-US" dirty="0" err="1" smtClean="0"/>
              <a:t>mx</a:t>
            </a:r>
            <a:r>
              <a:rPr lang="en-US" dirty="0" smtClean="0"/>
              <a:t> + </a:t>
            </a:r>
            <a:r>
              <a:rPr lang="en-US" dirty="0" err="1" smtClean="0"/>
              <a:t>b</a:t>
            </a:r>
            <a:r>
              <a:rPr lang="en-US" dirty="0" smtClean="0"/>
              <a:t> </a:t>
            </a:r>
            <a:r>
              <a:rPr lang="en-US" dirty="0" smtClean="0">
                <a:sym typeface="Wingdings"/>
              </a:rPr>
              <a:t>can be parameterized by </a:t>
            </a:r>
            <a:r>
              <a:rPr lang="en-US" i="1" dirty="0" err="1" smtClean="0">
                <a:sym typeface="Wingdings"/>
              </a:rPr>
              <a:t>t</a:t>
            </a:r>
            <a:r>
              <a:rPr lang="en-US" dirty="0" smtClean="0">
                <a:sym typeface="Wingdings"/>
              </a:rPr>
              <a:t> like so:</a:t>
            </a:r>
          </a:p>
          <a:p>
            <a:pPr>
              <a:buNone/>
            </a:pPr>
            <a:r>
              <a:rPr lang="en-US" b="1" dirty="0" err="1" smtClean="0">
                <a:sym typeface="Wingdings"/>
              </a:rPr>
              <a:t>P</a:t>
            </a:r>
            <a:r>
              <a:rPr lang="en-US" baseline="-25000" dirty="0" err="1" smtClean="0">
                <a:sym typeface="Wingdings"/>
              </a:rPr>
              <a:t>x</a:t>
            </a:r>
            <a:r>
              <a:rPr lang="en-US" dirty="0" smtClean="0">
                <a:sym typeface="Wingdings"/>
              </a:rPr>
              <a:t> = x</a:t>
            </a:r>
            <a:r>
              <a:rPr lang="en-US" baseline="-25000" dirty="0" smtClean="0">
                <a:sym typeface="Wingdings"/>
              </a:rPr>
              <a:t>0</a:t>
            </a:r>
            <a:r>
              <a:rPr lang="en-US" dirty="0" smtClean="0">
                <a:sym typeface="Wingdings"/>
              </a:rPr>
              <a:t> + </a:t>
            </a:r>
            <a:r>
              <a:rPr lang="en-US" b="1" dirty="0" err="1" smtClean="0">
                <a:sym typeface="Wingdings"/>
              </a:rPr>
              <a:t>v</a:t>
            </a:r>
            <a:r>
              <a:rPr lang="en-US" baseline="-25000" dirty="0" err="1" smtClean="0">
                <a:sym typeface="Wingdings"/>
              </a:rPr>
              <a:t>x</a:t>
            </a:r>
            <a:r>
              <a:rPr lang="en-US" i="1" dirty="0" err="1" smtClean="0">
                <a:sym typeface="Wingdings"/>
              </a:rPr>
              <a:t>t</a:t>
            </a:r>
            <a:endParaRPr lang="en-US" i="1" dirty="0" smtClean="0">
              <a:sym typeface="Wingdings"/>
            </a:endParaRPr>
          </a:p>
          <a:p>
            <a:pPr>
              <a:buNone/>
            </a:pPr>
            <a:r>
              <a:rPr lang="en-US" b="1" dirty="0" err="1" smtClean="0">
                <a:sym typeface="Wingdings"/>
              </a:rPr>
              <a:t>P</a:t>
            </a:r>
            <a:r>
              <a:rPr lang="en-US" baseline="-25000" dirty="0" err="1" smtClean="0">
                <a:sym typeface="Wingdings"/>
              </a:rPr>
              <a:t>y</a:t>
            </a:r>
            <a:r>
              <a:rPr lang="en-US" dirty="0" smtClean="0">
                <a:sym typeface="Wingdings"/>
              </a:rPr>
              <a:t> = y</a:t>
            </a:r>
            <a:r>
              <a:rPr lang="en-US" baseline="-25000" dirty="0" smtClean="0">
                <a:sym typeface="Wingdings"/>
              </a:rPr>
              <a:t>0</a:t>
            </a:r>
            <a:r>
              <a:rPr lang="en-US" dirty="0" smtClean="0">
                <a:sym typeface="Wingdings"/>
              </a:rPr>
              <a:t> + </a:t>
            </a:r>
            <a:r>
              <a:rPr lang="en-US" b="1" dirty="0" err="1" smtClean="0">
                <a:sym typeface="Wingdings"/>
              </a:rPr>
              <a:t>v</a:t>
            </a:r>
            <a:r>
              <a:rPr lang="en-US" baseline="-25000" dirty="0" err="1" smtClean="0">
                <a:sym typeface="Wingdings"/>
              </a:rPr>
              <a:t>y</a:t>
            </a:r>
            <a:r>
              <a:rPr lang="en-US" i="1" dirty="0" err="1" smtClean="0">
                <a:sym typeface="Wingdings"/>
              </a:rPr>
              <a:t>t</a:t>
            </a:r>
            <a:endParaRPr lang="en-US" i="1" dirty="0" smtClean="0">
              <a:sym typeface="Wingdings"/>
            </a:endParaRPr>
          </a:p>
          <a:p>
            <a:pPr>
              <a:buNone/>
            </a:pPr>
            <a:r>
              <a:rPr lang="en-US" dirty="0" smtClean="0">
                <a:sym typeface="Wingdings"/>
              </a:rPr>
              <a:t>where </a:t>
            </a:r>
          </a:p>
          <a:p>
            <a:pPr>
              <a:buNone/>
            </a:pPr>
            <a:r>
              <a:rPr lang="en-US" dirty="0" smtClean="0">
                <a:sym typeface="Wingdings"/>
              </a:rPr>
              <a:t>	x</a:t>
            </a:r>
            <a:r>
              <a:rPr lang="en-US" baseline="-25000" dirty="0" smtClean="0">
                <a:sym typeface="Wingdings"/>
              </a:rPr>
              <a:t>0 </a:t>
            </a:r>
            <a:r>
              <a:rPr lang="en-US" dirty="0" smtClean="0">
                <a:sym typeface="Wingdings"/>
              </a:rPr>
              <a:t>and y</a:t>
            </a:r>
            <a:r>
              <a:rPr lang="en-US" baseline="-25000" dirty="0" smtClean="0">
                <a:sym typeface="Wingdings"/>
              </a:rPr>
              <a:t>0 </a:t>
            </a:r>
            <a:r>
              <a:rPr lang="en-US" dirty="0" smtClean="0">
                <a:sym typeface="Wingdings"/>
              </a:rPr>
              <a:t>are the </a:t>
            </a:r>
            <a:r>
              <a:rPr lang="en-US" dirty="0" err="1" smtClean="0">
                <a:sym typeface="Wingdings"/>
              </a:rPr>
              <a:t>intial</a:t>
            </a:r>
            <a:r>
              <a:rPr lang="en-US" dirty="0" smtClean="0">
                <a:sym typeface="Wingdings"/>
              </a:rPr>
              <a:t> values of </a:t>
            </a:r>
            <a:r>
              <a:rPr lang="en-US" dirty="0" err="1" smtClean="0">
                <a:sym typeface="Wingdings"/>
              </a:rPr>
              <a:t>x</a:t>
            </a:r>
            <a:r>
              <a:rPr lang="en-US" dirty="0" smtClean="0">
                <a:sym typeface="Wingdings"/>
              </a:rPr>
              <a:t> and </a:t>
            </a:r>
            <a:r>
              <a:rPr lang="en-US" dirty="0" err="1" smtClean="0">
                <a:sym typeface="Wingdings"/>
              </a:rPr>
              <a:t>y</a:t>
            </a:r>
            <a:endParaRPr lang="en-US" dirty="0" smtClean="0">
              <a:sym typeface="Wingdings"/>
            </a:endParaRPr>
          </a:p>
          <a:p>
            <a:pPr>
              <a:buNone/>
            </a:pPr>
            <a:r>
              <a:rPr lang="en-US" dirty="0" smtClean="0">
                <a:sym typeface="Wingdings"/>
              </a:rPr>
              <a:t>	</a:t>
            </a:r>
            <a:r>
              <a:rPr lang="en-US" b="1" dirty="0" err="1" smtClean="0">
                <a:sym typeface="Wingdings"/>
              </a:rPr>
              <a:t>v</a:t>
            </a:r>
            <a:r>
              <a:rPr lang="en-US" dirty="0" smtClean="0">
                <a:sym typeface="Wingdings"/>
              </a:rPr>
              <a:t> is a vector that is parallel to the line</a:t>
            </a:r>
          </a:p>
          <a:p>
            <a:pPr>
              <a:buNone/>
            </a:pPr>
            <a:endParaRPr lang="en-US" dirty="0" smtClean="0">
              <a:sym typeface="Wingdings"/>
            </a:endParaRPr>
          </a:p>
          <a:p>
            <a:pPr>
              <a:buNone/>
            </a:pPr>
            <a:r>
              <a:rPr lang="en-US" dirty="0" smtClean="0">
                <a:sym typeface="Wingdings"/>
              </a:rPr>
              <a:t>Using these equations we can determine the position of a point on the line at any specific </a:t>
            </a:r>
            <a:r>
              <a:rPr lang="en-US" i="1" dirty="0" err="1" smtClean="0">
                <a:sym typeface="Wingdings"/>
              </a:rPr>
              <a:t>t</a:t>
            </a:r>
            <a:r>
              <a:rPr lang="en-US" dirty="0" smtClean="0">
                <a:sym typeface="Wingdings"/>
              </a:rPr>
              <a:t> value.  </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NURBS surfaces</a:t>
            </a:r>
            <a:endParaRPr lang="en-US" dirty="0"/>
          </a:p>
        </p:txBody>
      </p:sp>
      <p:sp>
        <p:nvSpPr>
          <p:cNvPr id="3" name="Content Placeholder 2"/>
          <p:cNvSpPr>
            <a:spLocks noGrp="1"/>
          </p:cNvSpPr>
          <p:nvPr>
            <p:ph idx="1"/>
          </p:nvPr>
        </p:nvSpPr>
        <p:spPr/>
        <p:txBody>
          <a:bodyPr/>
          <a:lstStyle/>
          <a:p>
            <a:pPr>
              <a:buNone/>
            </a:pPr>
            <a:r>
              <a:rPr lang="en-US" dirty="0" smtClean="0"/>
              <a:t>defined by a mesh of control points, which define two sets of curves – a column of curves and a row of curves...</a:t>
            </a:r>
          </a:p>
          <a:p>
            <a:pPr>
              <a:buNone/>
            </a:pPr>
            <a:endParaRPr lang="en-US" dirty="0" smtClean="0"/>
          </a:p>
          <a:p>
            <a:pPr>
              <a:buNone/>
            </a:pPr>
            <a:r>
              <a:rPr lang="en-US" dirty="0" smtClean="0"/>
              <a:t>(demo)</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line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example, if you have the line equation:</a:t>
            </a:r>
          </a:p>
          <a:p>
            <a:pPr>
              <a:buNone/>
            </a:pPr>
            <a:r>
              <a:rPr lang="en-US" dirty="0" smtClean="0"/>
              <a:t>	</a:t>
            </a:r>
            <a:r>
              <a:rPr lang="en-US" dirty="0" err="1" smtClean="0"/>
              <a:t>y</a:t>
            </a:r>
            <a:r>
              <a:rPr lang="en-US" dirty="0" smtClean="0"/>
              <a:t> = 2x + 2</a:t>
            </a:r>
          </a:p>
          <a:p>
            <a:pPr>
              <a:buNone/>
            </a:pPr>
            <a:r>
              <a:rPr lang="en-US" dirty="0" smtClean="0"/>
              <a:t>you can parameterize it:</a:t>
            </a:r>
          </a:p>
          <a:p>
            <a:pPr>
              <a:buNone/>
            </a:pPr>
            <a:endParaRPr lang="en-US" dirty="0" smtClean="0"/>
          </a:p>
          <a:p>
            <a:pPr>
              <a:buNone/>
            </a:pPr>
            <a:r>
              <a:rPr lang="en-US" dirty="0" smtClean="0"/>
              <a:t>A vector parallel to this line would be </a:t>
            </a:r>
            <a:r>
              <a:rPr lang="en-US" dirty="0" err="1" smtClean="0"/>
              <a:t>v</a:t>
            </a:r>
            <a:r>
              <a:rPr lang="en-US" dirty="0" smtClean="0"/>
              <a:t> = (1, 2)</a:t>
            </a:r>
          </a:p>
          <a:p>
            <a:pPr>
              <a:buNone/>
            </a:pPr>
            <a:r>
              <a:rPr lang="en-US" dirty="0" smtClean="0"/>
              <a:t>And we can set the initial </a:t>
            </a:r>
            <a:r>
              <a:rPr lang="en-US" dirty="0" err="1" smtClean="0"/>
              <a:t>x</a:t>
            </a:r>
            <a:r>
              <a:rPr lang="en-US" dirty="0" smtClean="0"/>
              <a:t> value to 0 </a:t>
            </a:r>
          </a:p>
          <a:p>
            <a:pPr>
              <a:buNone/>
            </a:pPr>
            <a:r>
              <a:rPr lang="en-US" dirty="0" smtClean="0"/>
              <a:t>and the initial </a:t>
            </a:r>
            <a:r>
              <a:rPr lang="en-US" dirty="0" err="1" smtClean="0"/>
              <a:t>y</a:t>
            </a:r>
            <a:r>
              <a:rPr lang="en-US" dirty="0" smtClean="0"/>
              <a:t> value to the </a:t>
            </a:r>
            <a:r>
              <a:rPr lang="en-US" dirty="0" err="1" smtClean="0"/>
              <a:t>y</a:t>
            </a:r>
            <a:r>
              <a:rPr lang="en-US" dirty="0" smtClean="0"/>
              <a:t>-intercept = 2;</a:t>
            </a:r>
          </a:p>
          <a:p>
            <a:pPr>
              <a:buNone/>
            </a:pPr>
            <a:endParaRPr lang="en-US" dirty="0" smtClean="0"/>
          </a:p>
          <a:p>
            <a:pPr>
              <a:buNone/>
            </a:pPr>
            <a:r>
              <a:rPr lang="en-US" b="1" dirty="0" err="1" smtClean="0">
                <a:sym typeface="Wingdings"/>
              </a:rPr>
              <a:t>P</a:t>
            </a:r>
            <a:r>
              <a:rPr lang="en-US" baseline="-25000" dirty="0" err="1" smtClean="0">
                <a:sym typeface="Wingdings"/>
              </a:rPr>
              <a:t>x</a:t>
            </a:r>
            <a:r>
              <a:rPr lang="en-US" dirty="0" smtClean="0">
                <a:sym typeface="Wingdings"/>
              </a:rPr>
              <a:t> = 0 + 1t</a:t>
            </a:r>
          </a:p>
          <a:p>
            <a:pPr>
              <a:buNone/>
            </a:pPr>
            <a:r>
              <a:rPr lang="en-US" b="1" dirty="0" err="1" smtClean="0">
                <a:sym typeface="Wingdings"/>
              </a:rPr>
              <a:t>P</a:t>
            </a:r>
            <a:r>
              <a:rPr lang="en-US" baseline="-25000" dirty="0" err="1" smtClean="0">
                <a:sym typeface="Wingdings"/>
              </a:rPr>
              <a:t>y</a:t>
            </a:r>
            <a:r>
              <a:rPr lang="en-US" dirty="0" smtClean="0">
                <a:sym typeface="Wingdings"/>
              </a:rPr>
              <a:t> = 2 + 2t</a:t>
            </a:r>
          </a:p>
          <a:p>
            <a:pPr>
              <a:buNone/>
            </a:pPr>
            <a:endParaRPr lang="en-US" dirty="0" smtClean="0"/>
          </a:p>
          <a:p>
            <a:pPr>
              <a:buNone/>
            </a:pPr>
            <a:r>
              <a:rPr lang="en-US" dirty="0" smtClean="0"/>
              <a:t>so for the values </a:t>
            </a:r>
            <a:r>
              <a:rPr lang="en-US" dirty="0" err="1" smtClean="0"/>
              <a:t>t</a:t>
            </a:r>
            <a:r>
              <a:rPr lang="en-US" dirty="0" smtClean="0"/>
              <a:t> = {0, .25, .5, .75, 1} </a:t>
            </a:r>
          </a:p>
          <a:p>
            <a:pPr>
              <a:buNone/>
            </a:pPr>
            <a:r>
              <a:rPr lang="en-US" dirty="0" smtClean="0"/>
              <a:t>we get the points </a:t>
            </a:r>
            <a:r>
              <a:rPr lang="en-US" b="1" dirty="0" smtClean="0"/>
              <a:t>P</a:t>
            </a:r>
            <a:r>
              <a:rPr lang="en-US" dirty="0" smtClean="0"/>
              <a:t> = {(0, 2), (.25, 2.5), (.5, 3), (.75, 3.5), (1, 4)}</a:t>
            </a:r>
          </a:p>
          <a:p>
            <a:pPr>
              <a:buNone/>
            </a:pPr>
            <a:endParaRPr lang="en-US" dirty="0" smtClean="0"/>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curves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ex: circle</a:t>
            </a:r>
          </a:p>
          <a:p>
            <a:pPr>
              <a:buNone/>
            </a:pPr>
            <a:endParaRPr lang="en-US" dirty="0" smtClean="0"/>
          </a:p>
          <a:p>
            <a:pPr>
              <a:buNone/>
            </a:pPr>
            <a:r>
              <a:rPr lang="en-US" dirty="0" smtClean="0"/>
              <a:t>(</a:t>
            </a:r>
            <a:r>
              <a:rPr lang="en-US" dirty="0" err="1" smtClean="0"/>
              <a:t>x</a:t>
            </a:r>
            <a:r>
              <a:rPr lang="en-US" dirty="0" smtClean="0"/>
              <a:t> – a)</a:t>
            </a:r>
            <a:r>
              <a:rPr lang="en-US" baseline="30000" dirty="0" smtClean="0"/>
              <a:t>2</a:t>
            </a:r>
            <a:r>
              <a:rPr lang="en-US" dirty="0" smtClean="0"/>
              <a:t> + (</a:t>
            </a:r>
            <a:r>
              <a:rPr lang="en-US" dirty="0" err="1" smtClean="0"/>
              <a:t>y</a:t>
            </a:r>
            <a:r>
              <a:rPr lang="en-US" dirty="0" smtClean="0"/>
              <a:t> – b)</a:t>
            </a:r>
            <a:r>
              <a:rPr lang="en-US" baseline="30000" dirty="0" smtClean="0"/>
              <a:t>2</a:t>
            </a:r>
            <a:r>
              <a:rPr lang="en-US" dirty="0" smtClean="0"/>
              <a:t> = r</a:t>
            </a:r>
            <a:r>
              <a:rPr lang="en-US" baseline="30000" dirty="0" smtClean="0"/>
              <a:t>2</a:t>
            </a:r>
          </a:p>
          <a:p>
            <a:pPr>
              <a:buNone/>
            </a:pPr>
            <a:r>
              <a:rPr lang="en-US" dirty="0" smtClean="0"/>
              <a:t>where (a, </a:t>
            </a:r>
            <a:r>
              <a:rPr lang="en-US" dirty="0" err="1" smtClean="0"/>
              <a:t>b</a:t>
            </a:r>
            <a:r>
              <a:rPr lang="en-US" dirty="0" smtClean="0"/>
              <a:t>) = the center of the circle and </a:t>
            </a:r>
            <a:r>
              <a:rPr lang="en-US" dirty="0" err="1" smtClean="0"/>
              <a:t>r</a:t>
            </a:r>
            <a:r>
              <a:rPr lang="en-US" dirty="0" smtClean="0"/>
              <a:t> = the radius</a:t>
            </a:r>
          </a:p>
          <a:p>
            <a:pPr>
              <a:buNone/>
            </a:pPr>
            <a:endParaRPr lang="en-US" dirty="0" smtClean="0"/>
          </a:p>
          <a:p>
            <a:pPr>
              <a:buNone/>
            </a:pPr>
            <a:r>
              <a:rPr lang="en-US" dirty="0" smtClean="0"/>
              <a:t>can be parameterized by </a:t>
            </a:r>
            <a:r>
              <a:rPr lang="en-US" i="1" dirty="0" err="1" smtClean="0"/>
              <a:t>t</a:t>
            </a:r>
            <a:r>
              <a:rPr lang="en-US" dirty="0" smtClean="0"/>
              <a:t> using sine and cosine like so:</a:t>
            </a:r>
          </a:p>
          <a:p>
            <a:pPr>
              <a:buNone/>
            </a:pPr>
            <a:r>
              <a:rPr lang="en-US" dirty="0" smtClean="0"/>
              <a:t>	</a:t>
            </a:r>
            <a:r>
              <a:rPr lang="en-US" dirty="0" err="1" smtClean="0"/>
              <a:t>x(</a:t>
            </a:r>
            <a:r>
              <a:rPr lang="en-US" i="1" dirty="0" err="1" smtClean="0"/>
              <a:t>t</a:t>
            </a:r>
            <a:r>
              <a:rPr lang="en-US" dirty="0" smtClean="0"/>
              <a:t>) = a + </a:t>
            </a:r>
            <a:r>
              <a:rPr lang="en-US" dirty="0" err="1" smtClean="0"/>
              <a:t>r</a:t>
            </a:r>
            <a:r>
              <a:rPr lang="en-US" dirty="0" smtClean="0"/>
              <a:t> </a:t>
            </a:r>
            <a:r>
              <a:rPr lang="en-US" dirty="0" err="1" smtClean="0"/>
              <a:t>cos(</a:t>
            </a:r>
            <a:r>
              <a:rPr lang="en-US" i="1" dirty="0" err="1" smtClean="0"/>
              <a:t>t</a:t>
            </a:r>
            <a:r>
              <a:rPr lang="en-US" dirty="0" smtClean="0"/>
              <a:t>)</a:t>
            </a:r>
          </a:p>
          <a:p>
            <a:pPr>
              <a:buNone/>
            </a:pPr>
            <a:r>
              <a:rPr lang="en-US" dirty="0" smtClean="0"/>
              <a:t>	</a:t>
            </a:r>
            <a:r>
              <a:rPr lang="en-US" dirty="0" err="1" smtClean="0"/>
              <a:t>y(</a:t>
            </a:r>
            <a:r>
              <a:rPr lang="en-US" i="1" dirty="0" err="1" smtClean="0"/>
              <a:t>t</a:t>
            </a:r>
            <a:r>
              <a:rPr lang="en-US" dirty="0" smtClean="0"/>
              <a:t>) = </a:t>
            </a:r>
            <a:r>
              <a:rPr lang="en-US" dirty="0" err="1" smtClean="0"/>
              <a:t>b</a:t>
            </a:r>
            <a:r>
              <a:rPr lang="en-US" dirty="0" smtClean="0"/>
              <a:t> + </a:t>
            </a:r>
            <a:r>
              <a:rPr lang="en-US" dirty="0" err="1" smtClean="0"/>
              <a:t>r</a:t>
            </a:r>
            <a:r>
              <a:rPr lang="en-US" dirty="0" smtClean="0"/>
              <a:t> </a:t>
            </a:r>
            <a:r>
              <a:rPr lang="en-US" dirty="0" err="1" smtClean="0"/>
              <a:t>sin(</a:t>
            </a:r>
            <a:r>
              <a:rPr lang="en-US" i="1" dirty="0" err="1" smtClean="0"/>
              <a:t>t</a:t>
            </a:r>
            <a:r>
              <a:rPr lang="en-US" dirty="0" smtClean="0"/>
              <a:t>)</a:t>
            </a:r>
          </a:p>
          <a:p>
            <a:pPr>
              <a:buNone/>
            </a:pPr>
            <a:endParaRPr lang="en-US" dirty="0" smtClean="0"/>
          </a:p>
          <a:p>
            <a:pPr>
              <a:buNone/>
            </a:pPr>
            <a:r>
              <a:rPr lang="en-US" dirty="0" smtClean="0"/>
              <a:t>If we step through values of </a:t>
            </a:r>
            <a:r>
              <a:rPr lang="en-US" i="1" dirty="0" err="1" smtClean="0"/>
              <a:t>t</a:t>
            </a:r>
            <a:r>
              <a:rPr lang="en-US" dirty="0" smtClean="0"/>
              <a:t> between 0 and 2pi we will approximate a circle.	</a:t>
            </a:r>
          </a:p>
          <a:p>
            <a:pPr>
              <a:buNone/>
            </a:pPr>
            <a:r>
              <a:rPr lang="en-US" dirty="0" smtClean="0"/>
              <a:t>(the smaller the steps through </a:t>
            </a:r>
            <a:r>
              <a:rPr lang="en-US" i="1" dirty="0" err="1" smtClean="0"/>
              <a:t>t</a:t>
            </a:r>
            <a:r>
              <a:rPr lang="en-US" dirty="0" smtClean="0"/>
              <a:t>, the closer the approximation)</a:t>
            </a:r>
          </a:p>
          <a:p>
            <a:pPr>
              <a:buNone/>
            </a:pPr>
            <a:endParaRPr lang="en-US" dirty="0" smtClean="0"/>
          </a:p>
          <a:p>
            <a:pPr>
              <a:buNone/>
            </a:pPr>
            <a:r>
              <a:rPr lang="en-US" dirty="0" smtClean="0"/>
              <a:t>If we add another parametric equation for the 3</a:t>
            </a:r>
            <a:r>
              <a:rPr lang="en-US" baseline="30000" dirty="0" smtClean="0"/>
              <a:t>rd</a:t>
            </a:r>
            <a:r>
              <a:rPr lang="en-US" dirty="0" smtClean="0"/>
              <a:t> dimension, we get a helix</a:t>
            </a:r>
          </a:p>
          <a:p>
            <a:pPr>
              <a:buNone/>
            </a:pPr>
            <a:r>
              <a:rPr lang="en-US" dirty="0" smtClean="0"/>
              <a:t>	</a:t>
            </a:r>
            <a:r>
              <a:rPr lang="en-US" dirty="0" err="1" smtClean="0"/>
              <a:t>x(</a:t>
            </a:r>
            <a:r>
              <a:rPr lang="en-US" i="1" dirty="0" err="1" smtClean="0"/>
              <a:t>t</a:t>
            </a:r>
            <a:r>
              <a:rPr lang="en-US" dirty="0" smtClean="0"/>
              <a:t>) = a + </a:t>
            </a:r>
            <a:r>
              <a:rPr lang="en-US" dirty="0" err="1" smtClean="0"/>
              <a:t>r</a:t>
            </a:r>
            <a:r>
              <a:rPr lang="en-US" dirty="0" smtClean="0"/>
              <a:t> </a:t>
            </a:r>
            <a:r>
              <a:rPr lang="en-US" dirty="0" err="1" smtClean="0"/>
              <a:t>cos(</a:t>
            </a:r>
            <a:r>
              <a:rPr lang="en-US" i="1" dirty="0" err="1" smtClean="0"/>
              <a:t>t</a:t>
            </a:r>
            <a:r>
              <a:rPr lang="en-US" dirty="0" smtClean="0"/>
              <a:t>)</a:t>
            </a:r>
          </a:p>
          <a:p>
            <a:pPr>
              <a:buNone/>
            </a:pPr>
            <a:r>
              <a:rPr lang="en-US" dirty="0" smtClean="0"/>
              <a:t>	</a:t>
            </a:r>
            <a:r>
              <a:rPr lang="en-US" dirty="0" err="1" smtClean="0"/>
              <a:t>y(</a:t>
            </a:r>
            <a:r>
              <a:rPr lang="en-US" i="1" dirty="0" err="1" smtClean="0"/>
              <a:t>t</a:t>
            </a:r>
            <a:r>
              <a:rPr lang="en-US" dirty="0" smtClean="0"/>
              <a:t>) = </a:t>
            </a:r>
            <a:r>
              <a:rPr lang="en-US" dirty="0" err="1" smtClean="0"/>
              <a:t>b</a:t>
            </a:r>
            <a:r>
              <a:rPr lang="en-US" dirty="0" smtClean="0"/>
              <a:t> + </a:t>
            </a:r>
            <a:r>
              <a:rPr lang="en-US" dirty="0" err="1" smtClean="0"/>
              <a:t>r</a:t>
            </a:r>
            <a:r>
              <a:rPr lang="en-US" dirty="0" smtClean="0"/>
              <a:t> </a:t>
            </a:r>
            <a:r>
              <a:rPr lang="en-US" dirty="0" err="1" smtClean="0"/>
              <a:t>sin(</a:t>
            </a:r>
            <a:r>
              <a:rPr lang="en-US" i="1" dirty="0" err="1" smtClean="0"/>
              <a:t>t</a:t>
            </a:r>
            <a:r>
              <a:rPr lang="en-US" dirty="0" smtClean="0"/>
              <a:t>)</a:t>
            </a:r>
          </a:p>
          <a:p>
            <a:pPr>
              <a:buNone/>
            </a:pPr>
            <a:r>
              <a:rPr lang="en-US" dirty="0" smtClean="0"/>
              <a:t>	</a:t>
            </a:r>
            <a:r>
              <a:rPr lang="en-US" dirty="0" err="1" smtClean="0"/>
              <a:t>z(</a:t>
            </a:r>
            <a:r>
              <a:rPr lang="en-US" i="1" dirty="0" err="1" smtClean="0"/>
              <a:t>t</a:t>
            </a:r>
            <a:r>
              <a:rPr lang="en-US" dirty="0" smtClean="0"/>
              <a:t>) = </a:t>
            </a:r>
            <a:r>
              <a:rPr lang="en-US" dirty="0" err="1" smtClean="0"/>
              <a:t>r</a:t>
            </a:r>
            <a:r>
              <a:rPr lang="en-US" i="1" dirty="0" err="1" smtClean="0"/>
              <a:t>t</a:t>
            </a:r>
            <a:endParaRPr lang="en-US" i="1"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Cubic curves</a:t>
            </a:r>
            <a:endParaRPr lang="en-US" dirty="0"/>
          </a:p>
        </p:txBody>
      </p:sp>
      <p:sp>
        <p:nvSpPr>
          <p:cNvPr id="3" name="Content Placeholder 2"/>
          <p:cNvSpPr>
            <a:spLocks noGrp="1"/>
          </p:cNvSpPr>
          <p:nvPr>
            <p:ph idx="1"/>
          </p:nvPr>
        </p:nvSpPr>
        <p:spPr/>
        <p:txBody>
          <a:bodyPr>
            <a:normAutofit/>
          </a:bodyPr>
          <a:lstStyle/>
          <a:p>
            <a:pPr>
              <a:buNone/>
            </a:pPr>
            <a:r>
              <a:rPr lang="en-US" dirty="0" smtClean="0"/>
              <a:t>“Cubic Curves” (Bezier, </a:t>
            </a:r>
            <a:r>
              <a:rPr lang="en-US" dirty="0" err="1" smtClean="0"/>
              <a:t>Hermite</a:t>
            </a:r>
            <a:r>
              <a:rPr lang="en-US" dirty="0" smtClean="0"/>
              <a:t>, </a:t>
            </a:r>
            <a:r>
              <a:rPr lang="en-US" dirty="0" err="1" smtClean="0"/>
              <a:t>Catmull</a:t>
            </a:r>
            <a:r>
              <a:rPr lang="en-US" dirty="0" smtClean="0"/>
              <a:t>-Rom) - curves defined generally by particular geometric constraints, a basis matrix, and the cubic polynomials.</a:t>
            </a:r>
          </a:p>
          <a:p>
            <a:pPr>
              <a:buNone/>
            </a:pPr>
            <a:endParaRPr lang="en-US" dirty="0" smtClean="0"/>
          </a:p>
          <a:p>
            <a:pPr>
              <a:buNone/>
            </a:pPr>
            <a:r>
              <a:rPr lang="en-US" dirty="0" smtClean="0"/>
              <a:t>Cubic curves are defined most generally by the following equation:</a:t>
            </a:r>
          </a:p>
          <a:p>
            <a:pPr>
              <a:buNone/>
            </a:pPr>
            <a:endParaRPr lang="en-US" b="1" dirty="0" smtClean="0"/>
          </a:p>
          <a:p>
            <a:pPr>
              <a:buNone/>
            </a:pPr>
            <a:r>
              <a:rPr lang="en-US" b="1" dirty="0" err="1" smtClean="0"/>
              <a:t>Q</a:t>
            </a:r>
            <a:r>
              <a:rPr lang="en-US" dirty="0" err="1" smtClean="0"/>
              <a:t>(</a:t>
            </a:r>
            <a:r>
              <a:rPr lang="en-US" i="1" dirty="0" err="1" smtClean="0"/>
              <a:t>t</a:t>
            </a:r>
            <a:r>
              <a:rPr lang="en-US" dirty="0" smtClean="0"/>
              <a:t>) = </a:t>
            </a:r>
            <a:r>
              <a:rPr lang="en-US" b="1" dirty="0" smtClean="0"/>
              <a:t>a</a:t>
            </a:r>
            <a:r>
              <a:rPr lang="en-US" dirty="0" smtClean="0"/>
              <a:t> + </a:t>
            </a:r>
            <a:r>
              <a:rPr lang="en-US" b="1" dirty="0" err="1" smtClean="0"/>
              <a:t>b</a:t>
            </a:r>
            <a:r>
              <a:rPr lang="en-US" i="1" dirty="0" err="1" smtClean="0"/>
              <a:t>t</a:t>
            </a:r>
            <a:r>
              <a:rPr lang="en-US" dirty="0" smtClean="0"/>
              <a:t> + </a:t>
            </a:r>
            <a:r>
              <a:rPr lang="en-US" b="1" dirty="0" smtClean="0"/>
              <a:t>c</a:t>
            </a:r>
            <a:r>
              <a:rPr lang="en-US" i="1" dirty="0" smtClean="0"/>
              <a:t>t</a:t>
            </a:r>
            <a:r>
              <a:rPr lang="en-US" dirty="0" smtClean="0"/>
              <a:t>^2 + </a:t>
            </a:r>
            <a:r>
              <a:rPr lang="en-US" b="1" dirty="0" smtClean="0"/>
              <a:t>d</a:t>
            </a:r>
            <a:r>
              <a:rPr lang="en-US" i="1" dirty="0" smtClean="0"/>
              <a:t>t</a:t>
            </a:r>
            <a:r>
              <a:rPr lang="en-US" dirty="0" smtClean="0"/>
              <a:t>^3      , where </a:t>
            </a:r>
            <a:r>
              <a:rPr lang="en-US" i="1" dirty="0" err="1" smtClean="0"/>
              <a:t>t</a:t>
            </a:r>
            <a:r>
              <a:rPr lang="en-US" dirty="0" smtClean="0"/>
              <a:t> moves between 0 and 1</a:t>
            </a:r>
          </a:p>
          <a:p>
            <a:pPr>
              <a:buNone/>
            </a:pPr>
            <a:endParaRPr lang="en-US" dirty="0" smtClean="0"/>
          </a:p>
          <a:p>
            <a:pPr>
              <a:buNone/>
            </a:pPr>
            <a:r>
              <a:rPr lang="en-US" dirty="0" smtClean="0"/>
              <a:t>This can also be written in matrix notation as</a:t>
            </a:r>
          </a:p>
          <a:p>
            <a:pPr>
              <a:buNone/>
            </a:pPr>
            <a:endParaRPr lang="en-US" dirty="0" smtClean="0"/>
          </a:p>
          <a:p>
            <a:pPr>
              <a:buNone/>
            </a:pPr>
            <a:r>
              <a:rPr lang="en-US" b="1" dirty="0" err="1" smtClean="0"/>
              <a:t>Q</a:t>
            </a:r>
            <a:r>
              <a:rPr lang="en-US" dirty="0" err="1" smtClean="0"/>
              <a:t>(</a:t>
            </a:r>
            <a:r>
              <a:rPr lang="en-US" i="1" dirty="0" err="1" smtClean="0"/>
              <a:t>t</a:t>
            </a:r>
            <a:r>
              <a:rPr lang="en-US" dirty="0" smtClean="0"/>
              <a:t>) </a:t>
            </a:r>
            <a:r>
              <a:rPr lang="en-US" dirty="0" smtClean="0"/>
              <a:t>=                                                                 </a:t>
            </a:r>
            <a:r>
              <a:rPr lang="en-US" b="1" dirty="0" err="1" smtClean="0"/>
              <a:t>Q</a:t>
            </a:r>
            <a:r>
              <a:rPr lang="en-US" dirty="0" err="1" smtClean="0"/>
              <a:t>’(</a:t>
            </a:r>
            <a:r>
              <a:rPr lang="en-US" i="1" dirty="0" err="1" smtClean="0"/>
              <a:t>t</a:t>
            </a:r>
            <a:r>
              <a:rPr lang="en-US" dirty="0" smtClean="0"/>
              <a:t>) =</a:t>
            </a:r>
          </a:p>
          <a:p>
            <a:pPr>
              <a:buNone/>
            </a:pPr>
            <a:endParaRPr lang="en-US" dirty="0" smtClean="0"/>
          </a:p>
          <a:p>
            <a:pPr>
              <a:buNone/>
            </a:pPr>
            <a:endParaRPr lang="en-US" dirty="0" smtClean="0"/>
          </a:p>
        </p:txBody>
      </p:sp>
      <p:sp>
        <p:nvSpPr>
          <p:cNvPr id="5" name="TextBox 4"/>
          <p:cNvSpPr txBox="1"/>
          <p:nvPr/>
        </p:nvSpPr>
        <p:spPr>
          <a:xfrm>
            <a:off x="2677160" y="4013200"/>
            <a:ext cx="838200" cy="1200329"/>
          </a:xfrm>
          <a:prstGeom prst="rect">
            <a:avLst/>
          </a:prstGeom>
          <a:noFill/>
        </p:spPr>
        <p:txBody>
          <a:bodyPr wrap="square" rtlCol="0">
            <a:spAutoFit/>
          </a:bodyPr>
          <a:lstStyle/>
          <a:p>
            <a:r>
              <a:rPr lang="en-US" dirty="0" smtClean="0"/>
              <a:t>[ 1</a:t>
            </a:r>
          </a:p>
          <a:p>
            <a:r>
              <a:rPr lang="en-US" dirty="0" smtClean="0"/>
              <a:t>   </a:t>
            </a:r>
            <a:r>
              <a:rPr lang="en-US" dirty="0" err="1" smtClean="0"/>
              <a:t>t</a:t>
            </a:r>
            <a:endParaRPr lang="en-US" dirty="0" smtClean="0"/>
          </a:p>
          <a:p>
            <a:r>
              <a:rPr lang="en-US" dirty="0" smtClean="0"/>
              <a:t>  </a:t>
            </a:r>
            <a:r>
              <a:rPr lang="en-US" i="1" dirty="0" smtClean="0"/>
              <a:t>t</a:t>
            </a:r>
            <a:r>
              <a:rPr lang="en-US" dirty="0" smtClean="0"/>
              <a:t>^2</a:t>
            </a:r>
          </a:p>
          <a:p>
            <a:r>
              <a:rPr lang="en-US" dirty="0" smtClean="0"/>
              <a:t>  </a:t>
            </a:r>
            <a:r>
              <a:rPr lang="en-US" i="1" dirty="0" smtClean="0"/>
              <a:t>t</a:t>
            </a:r>
            <a:r>
              <a:rPr lang="en-US" dirty="0" smtClean="0"/>
              <a:t>^3 ]</a:t>
            </a:r>
            <a:endParaRPr lang="en-US" dirty="0"/>
          </a:p>
        </p:txBody>
      </p:sp>
      <p:sp>
        <p:nvSpPr>
          <p:cNvPr id="7" name="TextBox 6"/>
          <p:cNvSpPr txBox="1"/>
          <p:nvPr/>
        </p:nvSpPr>
        <p:spPr>
          <a:xfrm>
            <a:off x="1295400" y="4114800"/>
            <a:ext cx="1752600" cy="923330"/>
          </a:xfrm>
          <a:prstGeom prst="rect">
            <a:avLst/>
          </a:prstGeom>
          <a:noFill/>
        </p:spPr>
        <p:txBody>
          <a:bodyPr wrap="square" rtlCol="0">
            <a:spAutoFit/>
          </a:bodyPr>
          <a:lstStyle/>
          <a:p>
            <a:pPr>
              <a:buNone/>
            </a:pPr>
            <a:r>
              <a:rPr lang="en-US" dirty="0" smtClean="0"/>
              <a:t>[ a</a:t>
            </a:r>
            <a:r>
              <a:rPr lang="en-US" baseline="-25000" dirty="0" smtClean="0"/>
              <a:t>x</a:t>
            </a:r>
            <a:r>
              <a:rPr lang="en-US" dirty="0" smtClean="0"/>
              <a:t>, </a:t>
            </a:r>
            <a:r>
              <a:rPr lang="en-US" dirty="0" err="1" smtClean="0"/>
              <a:t>b</a:t>
            </a:r>
            <a:r>
              <a:rPr lang="en-US" baseline="-25000" dirty="0" err="1" smtClean="0"/>
              <a:t>x</a:t>
            </a:r>
            <a:r>
              <a:rPr lang="en-US" dirty="0" smtClean="0"/>
              <a:t>, </a:t>
            </a:r>
            <a:r>
              <a:rPr lang="en-US" dirty="0" err="1" smtClean="0"/>
              <a:t>c</a:t>
            </a:r>
            <a:r>
              <a:rPr lang="en-US" baseline="-25000" dirty="0" err="1" smtClean="0"/>
              <a:t>x</a:t>
            </a:r>
            <a:r>
              <a:rPr lang="en-US" dirty="0" smtClean="0"/>
              <a:t>, </a:t>
            </a:r>
            <a:r>
              <a:rPr lang="en-US" dirty="0" err="1" smtClean="0"/>
              <a:t>d</a:t>
            </a:r>
            <a:r>
              <a:rPr lang="en-US" baseline="-25000" dirty="0" err="1" smtClean="0"/>
              <a:t>x</a:t>
            </a:r>
            <a:endParaRPr lang="en-US" baseline="-25000" dirty="0" smtClean="0"/>
          </a:p>
          <a:p>
            <a:pPr>
              <a:buNone/>
            </a:pPr>
            <a:r>
              <a:rPr lang="en-US" dirty="0" smtClean="0"/>
              <a:t>  a</a:t>
            </a:r>
            <a:r>
              <a:rPr lang="en-US" baseline="-25000" dirty="0" smtClean="0"/>
              <a:t>y</a:t>
            </a:r>
            <a:r>
              <a:rPr lang="en-US" dirty="0" smtClean="0"/>
              <a:t>, b</a:t>
            </a:r>
            <a:r>
              <a:rPr lang="en-US" baseline="-25000" dirty="0" smtClean="0"/>
              <a:t>y</a:t>
            </a:r>
            <a:r>
              <a:rPr lang="en-US" dirty="0" smtClean="0"/>
              <a:t>, c</a:t>
            </a:r>
            <a:r>
              <a:rPr lang="en-US" baseline="-25000" dirty="0" smtClean="0"/>
              <a:t>y</a:t>
            </a:r>
            <a:r>
              <a:rPr lang="en-US" dirty="0" smtClean="0"/>
              <a:t>, </a:t>
            </a:r>
            <a:r>
              <a:rPr lang="en-US" dirty="0" err="1" smtClean="0"/>
              <a:t>d</a:t>
            </a:r>
            <a:r>
              <a:rPr lang="en-US" baseline="-25000" dirty="0" err="1" smtClean="0"/>
              <a:t>y</a:t>
            </a:r>
            <a:endParaRPr lang="en-US" baseline="-25000" dirty="0" smtClean="0"/>
          </a:p>
          <a:p>
            <a:pPr>
              <a:buNone/>
            </a:pPr>
            <a:r>
              <a:rPr lang="en-US" dirty="0" smtClean="0"/>
              <a:t>  </a:t>
            </a:r>
            <a:r>
              <a:rPr lang="en-US" dirty="0" err="1" smtClean="0"/>
              <a:t>a</a:t>
            </a:r>
            <a:r>
              <a:rPr lang="en-US" baseline="-25000" dirty="0" err="1" smtClean="0"/>
              <a:t>z</a:t>
            </a:r>
            <a:r>
              <a:rPr lang="en-US" dirty="0" smtClean="0"/>
              <a:t>, </a:t>
            </a:r>
            <a:r>
              <a:rPr lang="en-US" dirty="0" err="1" smtClean="0"/>
              <a:t>b</a:t>
            </a:r>
            <a:r>
              <a:rPr lang="en-US" baseline="-25000" dirty="0" err="1" smtClean="0"/>
              <a:t>z</a:t>
            </a:r>
            <a:r>
              <a:rPr lang="en-US" dirty="0" smtClean="0"/>
              <a:t>, </a:t>
            </a:r>
            <a:r>
              <a:rPr lang="en-US" dirty="0" err="1" smtClean="0"/>
              <a:t>c</a:t>
            </a:r>
            <a:r>
              <a:rPr lang="en-US" baseline="-25000" dirty="0" err="1" smtClean="0"/>
              <a:t>z</a:t>
            </a:r>
            <a:r>
              <a:rPr lang="en-US" dirty="0" smtClean="0"/>
              <a:t>, </a:t>
            </a:r>
            <a:r>
              <a:rPr lang="en-US" dirty="0" err="1" smtClean="0"/>
              <a:t>d</a:t>
            </a:r>
            <a:r>
              <a:rPr lang="en-US" baseline="-25000" dirty="0" err="1" smtClean="0"/>
              <a:t>z</a:t>
            </a:r>
            <a:r>
              <a:rPr lang="en-US" dirty="0" smtClean="0"/>
              <a:t> ]</a:t>
            </a:r>
          </a:p>
        </p:txBody>
      </p:sp>
      <p:sp>
        <p:nvSpPr>
          <p:cNvPr id="6" name="TextBox 5"/>
          <p:cNvSpPr txBox="1"/>
          <p:nvPr/>
        </p:nvSpPr>
        <p:spPr>
          <a:xfrm>
            <a:off x="5715000" y="4135120"/>
            <a:ext cx="1752600" cy="923330"/>
          </a:xfrm>
          <a:prstGeom prst="rect">
            <a:avLst/>
          </a:prstGeom>
          <a:noFill/>
        </p:spPr>
        <p:txBody>
          <a:bodyPr wrap="square" rtlCol="0">
            <a:spAutoFit/>
          </a:bodyPr>
          <a:lstStyle/>
          <a:p>
            <a:pPr>
              <a:buNone/>
            </a:pPr>
            <a:r>
              <a:rPr lang="en-US" dirty="0" smtClean="0"/>
              <a:t>[ a</a:t>
            </a:r>
            <a:r>
              <a:rPr lang="en-US" baseline="-25000" dirty="0" smtClean="0"/>
              <a:t>x</a:t>
            </a:r>
            <a:r>
              <a:rPr lang="en-US" dirty="0" smtClean="0"/>
              <a:t>, </a:t>
            </a:r>
            <a:r>
              <a:rPr lang="en-US" dirty="0" err="1" smtClean="0"/>
              <a:t>b</a:t>
            </a:r>
            <a:r>
              <a:rPr lang="en-US" baseline="-25000" dirty="0" err="1" smtClean="0"/>
              <a:t>x</a:t>
            </a:r>
            <a:r>
              <a:rPr lang="en-US" dirty="0" smtClean="0"/>
              <a:t>, </a:t>
            </a:r>
            <a:r>
              <a:rPr lang="en-US" dirty="0" err="1" smtClean="0"/>
              <a:t>c</a:t>
            </a:r>
            <a:r>
              <a:rPr lang="en-US" baseline="-25000" dirty="0" err="1" smtClean="0"/>
              <a:t>x</a:t>
            </a:r>
            <a:r>
              <a:rPr lang="en-US" dirty="0" smtClean="0"/>
              <a:t>, </a:t>
            </a:r>
            <a:r>
              <a:rPr lang="en-US" dirty="0" err="1" smtClean="0"/>
              <a:t>d</a:t>
            </a:r>
            <a:r>
              <a:rPr lang="en-US" baseline="-25000" dirty="0" err="1" smtClean="0"/>
              <a:t>x</a:t>
            </a:r>
            <a:endParaRPr lang="en-US" baseline="-25000" dirty="0" smtClean="0"/>
          </a:p>
          <a:p>
            <a:pPr>
              <a:buNone/>
            </a:pPr>
            <a:r>
              <a:rPr lang="en-US" dirty="0" smtClean="0"/>
              <a:t>  a</a:t>
            </a:r>
            <a:r>
              <a:rPr lang="en-US" baseline="-25000" dirty="0" smtClean="0"/>
              <a:t>y</a:t>
            </a:r>
            <a:r>
              <a:rPr lang="en-US" dirty="0" smtClean="0"/>
              <a:t>, b</a:t>
            </a:r>
            <a:r>
              <a:rPr lang="en-US" baseline="-25000" dirty="0" smtClean="0"/>
              <a:t>y</a:t>
            </a:r>
            <a:r>
              <a:rPr lang="en-US" dirty="0" smtClean="0"/>
              <a:t>, c</a:t>
            </a:r>
            <a:r>
              <a:rPr lang="en-US" baseline="-25000" dirty="0" smtClean="0"/>
              <a:t>y</a:t>
            </a:r>
            <a:r>
              <a:rPr lang="en-US" dirty="0" smtClean="0"/>
              <a:t>, </a:t>
            </a:r>
            <a:r>
              <a:rPr lang="en-US" dirty="0" err="1" smtClean="0"/>
              <a:t>d</a:t>
            </a:r>
            <a:r>
              <a:rPr lang="en-US" baseline="-25000" dirty="0" err="1" smtClean="0"/>
              <a:t>y</a:t>
            </a:r>
            <a:endParaRPr lang="en-US" baseline="-25000" dirty="0" smtClean="0"/>
          </a:p>
          <a:p>
            <a:pPr>
              <a:buNone/>
            </a:pPr>
            <a:r>
              <a:rPr lang="en-US" dirty="0" smtClean="0"/>
              <a:t>  </a:t>
            </a:r>
            <a:r>
              <a:rPr lang="en-US" dirty="0" err="1" smtClean="0"/>
              <a:t>a</a:t>
            </a:r>
            <a:r>
              <a:rPr lang="en-US" baseline="-25000" dirty="0" err="1" smtClean="0"/>
              <a:t>z</a:t>
            </a:r>
            <a:r>
              <a:rPr lang="en-US" dirty="0" smtClean="0"/>
              <a:t>, </a:t>
            </a:r>
            <a:r>
              <a:rPr lang="en-US" dirty="0" err="1" smtClean="0"/>
              <a:t>b</a:t>
            </a:r>
            <a:r>
              <a:rPr lang="en-US" baseline="-25000" dirty="0" err="1" smtClean="0"/>
              <a:t>z</a:t>
            </a:r>
            <a:r>
              <a:rPr lang="en-US" dirty="0" smtClean="0"/>
              <a:t>, </a:t>
            </a:r>
            <a:r>
              <a:rPr lang="en-US" dirty="0" err="1" smtClean="0"/>
              <a:t>c</a:t>
            </a:r>
            <a:r>
              <a:rPr lang="en-US" baseline="-25000" dirty="0" err="1" smtClean="0"/>
              <a:t>z</a:t>
            </a:r>
            <a:r>
              <a:rPr lang="en-US" dirty="0" smtClean="0"/>
              <a:t>, </a:t>
            </a:r>
            <a:r>
              <a:rPr lang="en-US" dirty="0" err="1" smtClean="0"/>
              <a:t>d</a:t>
            </a:r>
            <a:r>
              <a:rPr lang="en-US" baseline="-25000" dirty="0" err="1" smtClean="0"/>
              <a:t>z</a:t>
            </a:r>
            <a:r>
              <a:rPr lang="en-US" dirty="0" smtClean="0"/>
              <a:t> ]</a:t>
            </a:r>
          </a:p>
        </p:txBody>
      </p:sp>
      <p:sp>
        <p:nvSpPr>
          <p:cNvPr id="8" name="TextBox 7"/>
          <p:cNvSpPr txBox="1"/>
          <p:nvPr/>
        </p:nvSpPr>
        <p:spPr>
          <a:xfrm>
            <a:off x="7345680" y="4064000"/>
            <a:ext cx="838200" cy="1200329"/>
          </a:xfrm>
          <a:prstGeom prst="rect">
            <a:avLst/>
          </a:prstGeom>
          <a:noFill/>
        </p:spPr>
        <p:txBody>
          <a:bodyPr wrap="square" rtlCol="0">
            <a:spAutoFit/>
          </a:bodyPr>
          <a:lstStyle/>
          <a:p>
            <a:r>
              <a:rPr lang="en-US" dirty="0" smtClean="0"/>
              <a:t>[</a:t>
            </a:r>
            <a:r>
              <a:rPr lang="en-US" dirty="0" smtClean="0"/>
              <a:t> 0</a:t>
            </a:r>
          </a:p>
          <a:p>
            <a:r>
              <a:rPr lang="en-US" dirty="0" smtClean="0"/>
              <a:t>  </a:t>
            </a:r>
            <a:r>
              <a:rPr lang="en-US" dirty="0" smtClean="0"/>
              <a:t> </a:t>
            </a:r>
            <a:r>
              <a:rPr lang="en-US" dirty="0" smtClean="0"/>
              <a:t>1</a:t>
            </a:r>
            <a:endParaRPr lang="en-US" dirty="0" smtClean="0"/>
          </a:p>
          <a:p>
            <a:r>
              <a:rPr lang="en-US" dirty="0" smtClean="0"/>
              <a:t> </a:t>
            </a:r>
            <a:r>
              <a:rPr lang="en-US" dirty="0" smtClean="0"/>
              <a:t> 2</a:t>
            </a:r>
            <a:r>
              <a:rPr lang="en-US" i="1" dirty="0" smtClean="0"/>
              <a:t>t</a:t>
            </a:r>
          </a:p>
          <a:p>
            <a:r>
              <a:rPr lang="en-US" dirty="0" smtClean="0"/>
              <a:t> </a:t>
            </a:r>
            <a:r>
              <a:rPr lang="en-US" dirty="0" smtClean="0"/>
              <a:t> 3</a:t>
            </a:r>
            <a:r>
              <a:rPr lang="en-US" i="1" dirty="0" smtClean="0"/>
              <a:t>t</a:t>
            </a:r>
            <a:r>
              <a:rPr lang="en-US" dirty="0" smtClean="0"/>
              <a:t>^2 </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Cubic Curves</a:t>
            </a:r>
            <a:endParaRPr lang="en-US" dirty="0"/>
          </a:p>
        </p:txBody>
      </p:sp>
      <p:sp>
        <p:nvSpPr>
          <p:cNvPr id="3" name="Content Placeholder 2"/>
          <p:cNvSpPr>
            <a:spLocks noGrp="1"/>
          </p:cNvSpPr>
          <p:nvPr>
            <p:ph idx="1"/>
          </p:nvPr>
        </p:nvSpPr>
        <p:spPr/>
        <p:txBody>
          <a:bodyPr>
            <a:normAutofit/>
          </a:bodyPr>
          <a:lstStyle/>
          <a:p>
            <a:pPr>
              <a:buNone/>
            </a:pPr>
            <a:r>
              <a:rPr lang="en-US" dirty="0" smtClean="0"/>
              <a:t>In practice, we don’t generally know what the cubic polynomial is, and we create it by specifying control values and providing a basis matrix which “blends” these control points in a specific way, depending on what kind of cubic curve it is.</a:t>
            </a:r>
          </a:p>
          <a:p>
            <a:pPr>
              <a:buNone/>
            </a:pPr>
            <a:endParaRPr lang="en-US" dirty="0" smtClean="0"/>
          </a:p>
          <a:p>
            <a:pPr>
              <a:buNone/>
            </a:pPr>
            <a:r>
              <a:rPr lang="en-US" b="1" dirty="0" err="1" smtClean="0"/>
              <a:t>Q</a:t>
            </a:r>
            <a:r>
              <a:rPr lang="en-US" dirty="0" err="1" smtClean="0"/>
              <a:t>(</a:t>
            </a:r>
            <a:r>
              <a:rPr lang="en-US" i="1" dirty="0" err="1" smtClean="0"/>
              <a:t>t</a:t>
            </a:r>
            <a:r>
              <a:rPr lang="en-US" dirty="0" smtClean="0"/>
              <a:t>) = </a:t>
            </a:r>
            <a:r>
              <a:rPr lang="en-US" b="1" dirty="0" err="1" smtClean="0"/>
              <a:t>GMT</a:t>
            </a:r>
            <a:r>
              <a:rPr lang="en-US" dirty="0" err="1" smtClean="0"/>
              <a:t>(</a:t>
            </a:r>
            <a:r>
              <a:rPr lang="en-US" i="1" dirty="0" err="1" smtClean="0"/>
              <a:t>t</a:t>
            </a:r>
            <a:r>
              <a:rPr lang="en-US" dirty="0" smtClean="0"/>
              <a:t>)      , where </a:t>
            </a:r>
            <a:r>
              <a:rPr lang="en-US" i="1" dirty="0" err="1" smtClean="0"/>
              <a:t>t</a:t>
            </a:r>
            <a:r>
              <a:rPr lang="en-US" dirty="0" smtClean="0"/>
              <a:t> moves between 0 and 1</a:t>
            </a:r>
          </a:p>
          <a:p>
            <a:pPr>
              <a:buNone/>
            </a:pPr>
            <a:endParaRPr lang="en-US" dirty="0" smtClean="0"/>
          </a:p>
          <a:p>
            <a:pPr>
              <a:buNone/>
            </a:pPr>
            <a:r>
              <a:rPr lang="en-US" dirty="0" smtClean="0"/>
              <a:t>That is, where </a:t>
            </a:r>
            <a:r>
              <a:rPr lang="en-US" b="1" dirty="0" smtClean="0"/>
              <a:t>G</a:t>
            </a:r>
            <a:r>
              <a:rPr lang="en-US" dirty="0" smtClean="0"/>
              <a:t> contains the geometric information (either vectors of points or points and tangents), </a:t>
            </a:r>
            <a:r>
              <a:rPr lang="en-US" b="1" dirty="0" smtClean="0"/>
              <a:t>M</a:t>
            </a:r>
            <a:r>
              <a:rPr lang="en-US" dirty="0" smtClean="0"/>
              <a:t> contains the “basis” matrix used to interpolate through </a:t>
            </a:r>
            <a:r>
              <a:rPr lang="en-US" b="1" dirty="0" smtClean="0"/>
              <a:t>G</a:t>
            </a:r>
            <a:r>
              <a:rPr lang="en-US" dirty="0" smtClean="0"/>
              <a:t> over time and </a:t>
            </a:r>
            <a:r>
              <a:rPr lang="en-US" b="1" dirty="0" smtClean="0"/>
              <a:t>T</a:t>
            </a:r>
            <a:r>
              <a:rPr lang="en-US" dirty="0" smtClean="0"/>
              <a:t> is the vector [1, </a:t>
            </a:r>
            <a:r>
              <a:rPr lang="en-US" dirty="0" err="1" smtClean="0"/>
              <a:t>t</a:t>
            </a:r>
            <a:r>
              <a:rPr lang="en-US" dirty="0" smtClean="0"/>
              <a:t>, t^2, t^3].</a:t>
            </a:r>
          </a:p>
          <a:p>
            <a:pPr>
              <a:buNone/>
            </a:pPr>
            <a:endParaRPr lang="en-US" dirty="0" smtClean="0"/>
          </a:p>
          <a:p>
            <a:pPr>
              <a:buNone/>
            </a:pPr>
            <a:r>
              <a:rPr lang="en-US" dirty="0" smtClean="0"/>
              <a:t>The different kinds of cubic curves expect different geometric information and use each use a different basis matrix for blending.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Bezier curves</a:t>
            </a:r>
            <a:endParaRPr lang="en-US" dirty="0"/>
          </a:p>
        </p:txBody>
      </p:sp>
      <p:sp>
        <p:nvSpPr>
          <p:cNvPr id="3" name="Content Placeholder 2"/>
          <p:cNvSpPr>
            <a:spLocks noGrp="1"/>
          </p:cNvSpPr>
          <p:nvPr>
            <p:ph idx="1"/>
          </p:nvPr>
        </p:nvSpPr>
        <p:spPr/>
        <p:txBody>
          <a:bodyPr/>
          <a:lstStyle/>
          <a:p>
            <a:pPr>
              <a:buNone/>
            </a:pPr>
            <a:r>
              <a:rPr lang="en-US" dirty="0" smtClean="0"/>
              <a:t>Bezier curves are simple parametric curves that are defined by two endpoints and some number of control points.</a:t>
            </a:r>
          </a:p>
          <a:p>
            <a:pPr>
              <a:buNone/>
            </a:pPr>
            <a:endParaRPr lang="en-US" dirty="0" smtClean="0"/>
          </a:p>
          <a:p>
            <a:pPr>
              <a:buNone/>
            </a:pPr>
            <a:r>
              <a:rPr lang="en-US" dirty="0" smtClean="0"/>
              <a:t>They are usually found in one of two flavors: quadratic (with a single control point) or cubic (with two control points), although there is no reason you couldn’t have more control points.</a:t>
            </a:r>
          </a:p>
          <a:p>
            <a:pPr>
              <a:buNone/>
            </a:pPr>
            <a:endParaRPr lang="en-US" dirty="0" smtClean="0"/>
          </a:p>
          <a:p>
            <a:pPr>
              <a:buNone/>
            </a:pPr>
            <a:r>
              <a:rPr lang="en-US" dirty="0" smtClean="0"/>
              <a:t>The control </a:t>
            </a:r>
            <a:r>
              <a:rPr lang="en-US" dirty="0" err="1" smtClean="0"/>
              <a:t>point(s</a:t>
            </a:r>
            <a:r>
              <a:rPr lang="en-US" dirty="0" smtClean="0"/>
              <a:t>) define the position function of the curve as the variable </a:t>
            </a:r>
            <a:r>
              <a:rPr lang="en-US" i="1" dirty="0" err="1" smtClean="0"/>
              <a:t>t</a:t>
            </a:r>
            <a:r>
              <a:rPr lang="en-US" dirty="0" smtClean="0"/>
              <a:t> changes.</a:t>
            </a:r>
          </a:p>
          <a:p>
            <a:pPr>
              <a:buNone/>
            </a:pPr>
            <a:endParaRPr lang="en-US" dirty="0" smtClean="0"/>
          </a:p>
          <a:p>
            <a:pPr>
              <a:buNone/>
            </a:pPr>
            <a:r>
              <a:rPr lang="en-US" dirty="0" smtClean="0"/>
              <a:t>An algorithm created by </a:t>
            </a:r>
            <a:r>
              <a:rPr lang="en-US" dirty="0" err="1" smtClean="0"/>
              <a:t>DeCasteljau</a:t>
            </a:r>
            <a:r>
              <a:rPr lang="en-US" dirty="0" smtClean="0"/>
              <a:t> provides a simple mechanism for creating these curves parametrically.</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DeCasteljau’s</a:t>
            </a:r>
            <a:r>
              <a:rPr lang="en-US" dirty="0" smtClean="0"/>
              <a:t> algorithm</a:t>
            </a:r>
            <a:endParaRPr lang="en-US" dirty="0"/>
          </a:p>
        </p:txBody>
      </p:sp>
      <p:pic>
        <p:nvPicPr>
          <p:cNvPr id="6" name="Content Placeholder 5" descr="DeCasteljau1.png"/>
          <p:cNvPicPr>
            <a:picLocks noGrp="1" noChangeAspect="1"/>
          </p:cNvPicPr>
          <p:nvPr>
            <p:ph idx="1"/>
          </p:nvPr>
        </p:nvPicPr>
        <p:blipFill>
          <a:blip r:embed="rId2"/>
          <a:srcRect t="-15201" b="-15201"/>
          <a:stretch>
            <a:fillRect/>
          </a:stretch>
        </p:blipFill>
        <p:spPr>
          <a:xfrm>
            <a:off x="1219200" y="1388486"/>
            <a:ext cx="6400800" cy="4173361"/>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31597</TotalTime>
  <Words>3378</Words>
  <Application>Microsoft Macintosh PowerPoint</Application>
  <PresentationFormat>On-screen Show (4:3)</PresentationFormat>
  <Paragraphs>353</Paragraphs>
  <Slides>30</Slides>
  <Notes>0</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Office Theme</vt:lpstr>
      <vt:lpstr>Week 4 : Curves</vt:lpstr>
      <vt:lpstr>Families of curves</vt:lpstr>
      <vt:lpstr>Parametric curves</vt:lpstr>
      <vt:lpstr>Parametric line</vt:lpstr>
      <vt:lpstr>Parametric curves</vt:lpstr>
      <vt:lpstr>Cubic curves</vt:lpstr>
      <vt:lpstr>Cubic Curves</vt:lpstr>
      <vt:lpstr>Bezier curves</vt:lpstr>
      <vt:lpstr>DeCasteljau’s algorithm</vt:lpstr>
      <vt:lpstr>Bezier curves</vt:lpstr>
      <vt:lpstr>Bezier curves</vt:lpstr>
      <vt:lpstr>Bezier curves</vt:lpstr>
      <vt:lpstr>Bezier curves</vt:lpstr>
      <vt:lpstr>Hermite curves</vt:lpstr>
      <vt:lpstr>Hermite curves</vt:lpstr>
      <vt:lpstr>Hermite curves</vt:lpstr>
      <vt:lpstr>Continuity</vt:lpstr>
      <vt:lpstr>Catmull-Rom splines</vt:lpstr>
      <vt:lpstr>Continuity</vt:lpstr>
      <vt:lpstr>B-splines</vt:lpstr>
      <vt:lpstr>Uniform b-splines</vt:lpstr>
      <vt:lpstr>Uniform b-splines</vt:lpstr>
      <vt:lpstr>Uniform b-splines</vt:lpstr>
      <vt:lpstr>Uniform b-splines</vt:lpstr>
      <vt:lpstr>Nonuniform b-splines</vt:lpstr>
      <vt:lpstr>Cox-deBoor algorithm</vt:lpstr>
      <vt:lpstr>NURBS</vt:lpstr>
      <vt:lpstr>NURBS</vt:lpstr>
      <vt:lpstr>Curves in OpenGL / GLU</vt:lpstr>
      <vt:lpstr>NURBS surfaces</vt:lpstr>
    </vt:vector>
  </TitlesOfParts>
  <Company>ucsb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c:title>
  <dc:creator>angus</dc:creator>
  <cp:lastModifiedBy>angus</cp:lastModifiedBy>
  <cp:revision>71</cp:revision>
  <dcterms:created xsi:type="dcterms:W3CDTF">2010-04-20T15:44:51Z</dcterms:created>
  <dcterms:modified xsi:type="dcterms:W3CDTF">2010-04-20T16:24:06Z</dcterms:modified>
</cp:coreProperties>
</file>