
<file path=[Content_Types].xml><?xml version="1.0" encoding="utf-8"?>
<Types xmlns="http://schemas.openxmlformats.org/package/2006/content-types">
  <Default Extension="rels" ContentType="application/vnd.openxmlformats-package.relationships+xml"/>
  <Override PartName="/ppt/slideLayouts/slideLayout1.xml" ContentType="application/vnd.openxmlformats-officedocument.presentationml.slideLayout+xml"/>
  <Override PartName="/ppt/slides/slide11.xml" ContentType="application/vnd.openxmlformats-officedocument.presentationml.slide+xml"/>
  <Default Extension="xml" ContentType="application/xml"/>
  <Override PartName="/ppt/slides/slide9.xml" ContentType="application/vnd.openxmlformats-officedocument.presentationml.slide+xml"/>
  <Default Extension="jpeg" ContentType="image/jpeg"/>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slideLayouts/slideLayout6.xml" ContentType="application/vnd.openxmlformats-officedocument.presentationml.slideLayout+xml"/>
  <Override PartName="/ppt/slides/slide5.xml" ContentType="application/vnd.openxmlformats-officedocument.presentationml.slid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ppt/slides/slide14.xml" ContentType="application/vnd.openxmlformats-officedocument.presentationml.slide+xml"/>
  <Override PartName="/docProps/core.xml" ContentType="application/vnd.openxmlformats-package.core-properties+xml"/>
  <Override PartName="/docProps/app.xml" ContentType="application/vnd.openxmlformats-officedocument.extended-properties+xml"/>
  <Override PartName="/ppt/slideLayouts/slideLayout2.xml" ContentType="application/vnd.openxmlformats-officedocument.presentationml.slideLayout+xml"/>
  <Override PartName="/ppt/slides/slide1.xml" ContentType="application/vnd.openxmlformats-officedocument.presentationml.slide+xml"/>
  <Override PartName="/ppt/slides/slide12.xml" ContentType="application/vnd.openxmlformats-officedocument.presentationml.slide+xml"/>
  <Default Extension="bin" ContentType="application/vnd.openxmlformats-officedocument.presentationml.printerSettings"/>
  <Override PartName="/ppt/slides/slide10.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slideLayouts/slideLayout7.xml" ContentType="application/vnd.openxmlformats-officedocument.presentationml.slideLayout+xml"/>
  <Override PartName="/ppt/slides/slide6.xml" ContentType="application/vnd.openxmlformats-officedocument.presentationml.slide+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slides/slide15.xml" ContentType="application/vnd.openxmlformats-officedocument.presentationml.slide+xml"/>
  <Override PartName="/ppt/theme/theme1.xml" ContentType="application/vnd.openxmlformats-officedocument.theme+xml"/>
  <Override PartName="/ppt/presProps.xml" ContentType="application/vnd.openxmlformats-officedocument.presentationml.presProps+xml"/>
  <Override PartName="/ppt/slideLayouts/slideLayout3.xml" ContentType="application/vnd.openxmlformats-officedocument.presentationml.slideLayout+xml"/>
  <Override PartName="/ppt/slides/slide2.xml" ContentType="application/vnd.openxmlformats-officedocument.presentationml.slide+xml"/>
  <Override PartName="/ppt/slides/slide13.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109" d="100"/>
          <a:sy n="109" d="100"/>
        </p:scale>
        <p:origin x="-872"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heme" Target="theme/theme1.xml"/><Relationship Id="rId2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printerSettings" Target="printerSettings/printerSettings1.bin"/><Relationship Id="rId18" Type="http://schemas.openxmlformats.org/officeDocument/2006/relationships/presProps" Target="presProps.xml"/><Relationship Id="rId19" Type="http://schemas.openxmlformats.org/officeDocument/2006/relationships/viewProps" Target="view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EB5A851-A4DC-A74E-B679-87E27E16AF01}" type="datetimeFigureOut">
              <a:rPr lang="en-US" smtClean="0"/>
              <a:t>2/14/11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1E6090-B7EA-B645-9919-6EAFC104E32E}"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EB5A851-A4DC-A74E-B679-87E27E16AF01}" type="datetimeFigureOut">
              <a:rPr lang="en-US" smtClean="0"/>
              <a:t>2/14/11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1E6090-B7EA-B645-9919-6EAFC104E32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EB5A851-A4DC-A74E-B679-87E27E16AF01}" type="datetimeFigureOut">
              <a:rPr lang="en-US" smtClean="0"/>
              <a:t>2/14/11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1E6090-B7EA-B645-9919-6EAFC104E32E}"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EB5A851-A4DC-A74E-B679-87E27E16AF01}" type="datetimeFigureOut">
              <a:rPr lang="en-US" smtClean="0"/>
              <a:t>2/14/11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1E6090-B7EA-B645-9919-6EAFC104E32E}"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EB5A851-A4DC-A74E-B679-87E27E16AF01}" type="datetimeFigureOut">
              <a:rPr lang="en-US" smtClean="0"/>
              <a:t>2/14/11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1E6090-B7EA-B645-9919-6EAFC104E32E}"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EB5A851-A4DC-A74E-B679-87E27E16AF01}" type="datetimeFigureOut">
              <a:rPr lang="en-US" smtClean="0"/>
              <a:t>2/14/11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1E6090-B7EA-B645-9919-6EAFC104E32E}"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EB5A851-A4DC-A74E-B679-87E27E16AF01}" type="datetimeFigureOut">
              <a:rPr lang="en-US" smtClean="0"/>
              <a:t>2/14/11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01E6090-B7EA-B645-9919-6EAFC104E32E}"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EB5A851-A4DC-A74E-B679-87E27E16AF01}" type="datetimeFigureOut">
              <a:rPr lang="en-US" smtClean="0"/>
              <a:t>2/14/11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01E6090-B7EA-B645-9919-6EAFC104E32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EB5A851-A4DC-A74E-B679-87E27E16AF01}" type="datetimeFigureOut">
              <a:rPr lang="en-US" smtClean="0"/>
              <a:t>2/14/11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01E6090-B7EA-B645-9919-6EAFC104E32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EB5A851-A4DC-A74E-B679-87E27E16AF01}" type="datetimeFigureOut">
              <a:rPr lang="en-US" smtClean="0"/>
              <a:t>2/14/11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1E6090-B7EA-B645-9919-6EAFC104E32E}"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EB5A851-A4DC-A74E-B679-87E27E16AF01}" type="datetimeFigureOut">
              <a:rPr lang="en-US" smtClean="0"/>
              <a:t>2/14/11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1E6090-B7EA-B645-9919-6EAFC104E32E}"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B5A851-A4DC-A74E-B679-87E27E16AF01}" type="datetimeFigureOut">
              <a:rPr lang="en-US" smtClean="0"/>
              <a:t>2/14/11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1E6090-B7EA-B645-9919-6EAFC104E32E}"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4" Type="http://schemas.openxmlformats.org/officeDocument/2006/relationships/image" Target="../media/image8.jpeg"/><Relationship Id="rId1" Type="http://schemas.openxmlformats.org/officeDocument/2006/relationships/slideLayout" Target="../slideLayouts/slideLayout2.xml"/><Relationship Id="rId2" Type="http://schemas.openxmlformats.org/officeDocument/2006/relationships/image" Target="../media/image6.jpeg"/></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4" Type="http://schemas.openxmlformats.org/officeDocument/2006/relationships/image" Target="../media/image11.jpeg"/><Relationship Id="rId5" Type="http://schemas.openxmlformats.org/officeDocument/2006/relationships/image" Target="../media/image12.jpeg"/><Relationship Id="rId1" Type="http://schemas.openxmlformats.org/officeDocument/2006/relationships/slideLayout" Target="../slideLayouts/slideLayout2.xml"/><Relationship Id="rId2" Type="http://schemas.openxmlformats.org/officeDocument/2006/relationships/image" Target="../media/image9.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chmpr.ucsd.edu/"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jpeg"/><Relationship Id="rId3" Type="http://schemas.openxmlformats.org/officeDocument/2006/relationships/image" Target="../media/image15.jpeg"/></Relationships>
</file>

<file path=ppt/slides/_rels/slide15.xml.rels><?xml version="1.0" encoding="UTF-8" standalone="yes"?>
<Relationships xmlns="http://schemas.openxmlformats.org/package/2006/relationships"><Relationship Id="rId3" Type="http://schemas.openxmlformats.org/officeDocument/2006/relationships/hyperlink" Target="http://en.wikipedia.org/wiki/Sheldon_Brown_(artist)" TargetMode="External"/><Relationship Id="rId4" Type="http://schemas.openxmlformats.org/officeDocument/2006/relationships/hyperlink" Target="http://www.scalablecity.net/" TargetMode="External"/><Relationship Id="rId5" Type="http://schemas.openxmlformats.org/officeDocument/2006/relationships/hyperlink" Target="http://www.sheldon-brown.net/index.html" TargetMode="External"/><Relationship Id="rId1" Type="http://schemas.openxmlformats.org/officeDocument/2006/relationships/slideLayout" Target="../slideLayouts/slideLayout2.xml"/><Relationship Id="rId2" Type="http://schemas.openxmlformats.org/officeDocument/2006/relationships/hyperlink" Target="http://chmpr.ucsd.edu/"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sheldon-brown.net/sm/"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6600" dirty="0" smtClean="0">
                <a:solidFill>
                  <a:schemeClr val="bg1"/>
                </a:solidFill>
                <a:latin typeface="Bauhaus 93"/>
                <a:cs typeface="Bauhaus 93"/>
              </a:rPr>
              <a:t>Sheldon Brown</a:t>
            </a:r>
            <a:endParaRPr lang="en-US" sz="6600" dirty="0">
              <a:solidFill>
                <a:schemeClr val="bg1"/>
              </a:solidFill>
              <a:latin typeface="Bauhaus 93"/>
              <a:cs typeface="Bauhaus 93"/>
            </a:endParaRPr>
          </a:p>
        </p:txBody>
      </p:sp>
      <p:sp>
        <p:nvSpPr>
          <p:cNvPr id="3" name="Subtitle 2"/>
          <p:cNvSpPr>
            <a:spLocks noGrp="1"/>
          </p:cNvSpPr>
          <p:nvPr>
            <p:ph type="subTitle" idx="1"/>
          </p:nvPr>
        </p:nvSpPr>
        <p:spPr/>
        <p:txBody>
          <a:bodyPr/>
          <a:lstStyle/>
          <a:p>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477962"/>
          </a:xfrm>
        </p:spPr>
        <p:style>
          <a:lnRef idx="1">
            <a:schemeClr val="accent4"/>
          </a:lnRef>
          <a:fillRef idx="3">
            <a:schemeClr val="accent4"/>
          </a:fillRef>
          <a:effectRef idx="2">
            <a:schemeClr val="accent4"/>
          </a:effectRef>
          <a:fontRef idx="minor">
            <a:schemeClr val="lt1"/>
          </a:fontRef>
        </p:style>
        <p:txBody>
          <a:bodyPr>
            <a:normAutofit/>
          </a:bodyPr>
          <a:lstStyle/>
          <a:p>
            <a:r>
              <a:rPr lang="en-US" sz="1778" dirty="0" smtClean="0">
                <a:solidFill>
                  <a:srgbClr val="000000"/>
                </a:solidFill>
              </a:rPr>
              <a:t>Sculptures created from a variety of computer controlled modeling and fabrication processes. They each begin with the same seed of 3D object data that is transformed by a variety of algorithmic and modeling manipulations. The resulting sculptures are the intersection between material properties, object data space and constructive processes.</a:t>
            </a:r>
            <a:endParaRPr lang="en-US" sz="1778" dirty="0">
              <a:solidFill>
                <a:srgbClr val="000000"/>
              </a:solidFill>
            </a:endParaRPr>
          </a:p>
        </p:txBody>
      </p:sp>
      <p:pic>
        <p:nvPicPr>
          <p:cNvPr id="4" name="Content Placeholder 3" descr="image1_2.jpg"/>
          <p:cNvPicPr>
            <a:picLocks noGrp="1" noChangeAspect="1"/>
          </p:cNvPicPr>
          <p:nvPr>
            <p:ph idx="1"/>
          </p:nvPr>
        </p:nvPicPr>
        <p:blipFill>
          <a:blip r:embed="rId2"/>
          <a:stretch>
            <a:fillRect/>
          </a:stretch>
        </p:blipFill>
        <p:spPr>
          <a:xfrm>
            <a:off x="228600" y="2514600"/>
            <a:ext cx="4838484" cy="3548221"/>
          </a:xfrm>
        </p:spPr>
      </p:pic>
      <p:pic>
        <p:nvPicPr>
          <p:cNvPr id="5" name="Picture 4" descr="image2_2.jpg"/>
          <p:cNvPicPr>
            <a:picLocks noChangeAspect="1"/>
          </p:cNvPicPr>
          <p:nvPr/>
        </p:nvPicPr>
        <p:blipFill>
          <a:blip r:embed="rId3"/>
          <a:stretch>
            <a:fillRect/>
          </a:stretch>
        </p:blipFill>
        <p:spPr>
          <a:xfrm>
            <a:off x="5334000" y="3987800"/>
            <a:ext cx="3810000" cy="2794000"/>
          </a:xfrm>
          <a:prstGeom prst="rect">
            <a:avLst/>
          </a:prstGeom>
        </p:spPr>
      </p:pic>
      <p:pic>
        <p:nvPicPr>
          <p:cNvPr id="6" name="Picture 5" descr="image4_1.jpg"/>
          <p:cNvPicPr>
            <a:picLocks noChangeAspect="1"/>
          </p:cNvPicPr>
          <p:nvPr/>
        </p:nvPicPr>
        <p:blipFill>
          <a:blip r:embed="rId4"/>
          <a:stretch>
            <a:fillRect/>
          </a:stretch>
        </p:blipFill>
        <p:spPr>
          <a:xfrm>
            <a:off x="6019800" y="1905000"/>
            <a:ext cx="2667000" cy="1955800"/>
          </a:xfrm>
          <a:prstGeom prst="rect">
            <a:avLst/>
          </a:prstGeom>
        </p:spPr>
      </p:pic>
      <p:sp>
        <p:nvSpPr>
          <p:cNvPr id="7" name="TextBox 6"/>
          <p:cNvSpPr txBox="1"/>
          <p:nvPr/>
        </p:nvSpPr>
        <p:spPr>
          <a:xfrm>
            <a:off x="1676400" y="6073914"/>
            <a:ext cx="1997813" cy="707886"/>
          </a:xfrm>
          <a:prstGeom prst="rect">
            <a:avLst/>
          </a:prstGeom>
          <a:noFill/>
        </p:spPr>
        <p:txBody>
          <a:bodyPr wrap="none" rtlCol="0">
            <a:spAutoFit/>
          </a:bodyPr>
          <a:lstStyle/>
          <a:p>
            <a:r>
              <a:rPr lang="en-US" sz="4000" dirty="0" smtClean="0">
                <a:solidFill>
                  <a:schemeClr val="bg1"/>
                </a:solidFill>
                <a:latin typeface="Bauhaus 93"/>
                <a:cs typeface="Bauhaus 93"/>
              </a:rPr>
              <a:t>ISTORIA</a:t>
            </a:r>
            <a:endParaRPr lang="en-US" sz="4000" dirty="0">
              <a:solidFill>
                <a:schemeClr val="bg1"/>
              </a:solidFill>
              <a:latin typeface="Bauhaus 93"/>
              <a:cs typeface="Bauhaus 93"/>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image6_1.jpg"/>
          <p:cNvPicPr>
            <a:picLocks noGrp="1" noChangeAspect="1"/>
          </p:cNvPicPr>
          <p:nvPr>
            <p:ph idx="1"/>
          </p:nvPr>
        </p:nvPicPr>
        <p:blipFill>
          <a:blip r:embed="rId2"/>
          <a:stretch>
            <a:fillRect/>
          </a:stretch>
        </p:blipFill>
        <p:spPr>
          <a:xfrm>
            <a:off x="4419600" y="3261361"/>
            <a:ext cx="4648200" cy="3408679"/>
          </a:xfrm>
        </p:spPr>
      </p:pic>
      <p:pic>
        <p:nvPicPr>
          <p:cNvPr id="5" name="Picture 4" descr="image7_1.jpg"/>
          <p:cNvPicPr>
            <a:picLocks noChangeAspect="1"/>
          </p:cNvPicPr>
          <p:nvPr/>
        </p:nvPicPr>
        <p:blipFill>
          <a:blip r:embed="rId3"/>
          <a:stretch>
            <a:fillRect/>
          </a:stretch>
        </p:blipFill>
        <p:spPr>
          <a:xfrm>
            <a:off x="304800" y="3657600"/>
            <a:ext cx="3619716" cy="2654458"/>
          </a:xfrm>
          <a:prstGeom prst="rect">
            <a:avLst/>
          </a:prstGeom>
        </p:spPr>
      </p:pic>
      <p:pic>
        <p:nvPicPr>
          <p:cNvPr id="6" name="Picture 5" descr="image10_2.jpg"/>
          <p:cNvPicPr>
            <a:picLocks noChangeAspect="1"/>
          </p:cNvPicPr>
          <p:nvPr/>
        </p:nvPicPr>
        <p:blipFill>
          <a:blip r:embed="rId4"/>
          <a:stretch>
            <a:fillRect/>
          </a:stretch>
        </p:blipFill>
        <p:spPr>
          <a:xfrm>
            <a:off x="152400" y="274638"/>
            <a:ext cx="3962400" cy="2905760"/>
          </a:xfrm>
          <a:prstGeom prst="rect">
            <a:avLst/>
          </a:prstGeom>
        </p:spPr>
      </p:pic>
      <p:pic>
        <p:nvPicPr>
          <p:cNvPr id="8" name="Picture 7" descr="image8_2.jpg"/>
          <p:cNvPicPr>
            <a:picLocks noChangeAspect="1"/>
          </p:cNvPicPr>
          <p:nvPr/>
        </p:nvPicPr>
        <p:blipFill>
          <a:blip r:embed="rId5"/>
          <a:stretch>
            <a:fillRect/>
          </a:stretch>
        </p:blipFill>
        <p:spPr>
          <a:xfrm>
            <a:off x="4876800" y="274638"/>
            <a:ext cx="3962400" cy="2905760"/>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457200" y="2133600"/>
            <a:ext cx="8229600" cy="2590800"/>
          </a:xfrm>
        </p:spPr>
        <p:style>
          <a:lnRef idx="1">
            <a:schemeClr val="accent1"/>
          </a:lnRef>
          <a:fillRef idx="3">
            <a:schemeClr val="accent1"/>
          </a:fillRef>
          <a:effectRef idx="2">
            <a:schemeClr val="accent1"/>
          </a:effectRef>
          <a:fontRef idx="minor">
            <a:schemeClr val="lt1"/>
          </a:fontRef>
        </p:style>
        <p:txBody>
          <a:bodyPr/>
          <a:lstStyle/>
          <a:p>
            <a:pPr algn="ctr"/>
            <a:endParaRPr lang="en-US" dirty="0" smtClean="0">
              <a:hlinkClick r:id="rId2"/>
            </a:endParaRPr>
          </a:p>
          <a:p>
            <a:pPr algn="ctr"/>
            <a:r>
              <a:rPr lang="en-US" dirty="0" smtClean="0">
                <a:hlinkClick r:id="rId2"/>
              </a:rPr>
              <a:t>Center for Hybrid Multicore Productivity Research</a:t>
            </a:r>
            <a:r>
              <a:rPr lang="en-US" dirty="0" smtClean="0"/>
              <a:t> Video</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4"/>
          </a:lnRef>
          <a:fillRef idx="3">
            <a:schemeClr val="accent4"/>
          </a:fillRef>
          <a:effectRef idx="2">
            <a:schemeClr val="accent4"/>
          </a:effectRef>
          <a:fontRef idx="minor">
            <a:schemeClr val="lt1"/>
          </a:fontRef>
        </p:style>
        <p:txBody>
          <a:bodyPr>
            <a:normAutofit/>
          </a:bodyPr>
          <a:lstStyle/>
          <a:p>
            <a:r>
              <a:rPr lang="en-US" sz="2000" b="1" dirty="0" smtClean="0">
                <a:solidFill>
                  <a:schemeClr val="accent2"/>
                </a:solidFill>
              </a:rPr>
              <a:t>Scalable City </a:t>
            </a:r>
            <a:r>
              <a:rPr lang="en-US" sz="1600" dirty="0" smtClean="0">
                <a:solidFill>
                  <a:schemeClr val="tx1"/>
                </a:solidFill>
              </a:rPr>
              <a:t>creates an urban/suburban/rural environment via a data visualization pipeline. Each step in this pipeline builds upon the previous, amplifying exaggerations, artifacts and the patterns of algorithmic process. The results of this are experiences such as prints, video installations and interactive multi-user games and virtual environments.</a:t>
            </a:r>
            <a:endParaRPr lang="en-US" sz="1600" dirty="0">
              <a:solidFill>
                <a:schemeClr val="tx1"/>
              </a:solidFill>
            </a:endParaRPr>
          </a:p>
        </p:txBody>
      </p:sp>
      <p:pic>
        <p:nvPicPr>
          <p:cNvPr id="4" name="Content Placeholder 3" descr="small_sc_3697.jpg"/>
          <p:cNvPicPr>
            <a:picLocks noGrp="1" noChangeAspect="1"/>
          </p:cNvPicPr>
          <p:nvPr>
            <p:ph idx="1"/>
          </p:nvPr>
        </p:nvPicPr>
        <p:blipFill>
          <a:blip r:embed="rId2"/>
          <a:stretch>
            <a:fillRect/>
          </a:stretch>
        </p:blipFill>
        <p:spPr>
          <a:xfrm>
            <a:off x="548922" y="1752600"/>
            <a:ext cx="8046156" cy="4525963"/>
          </a:xfr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sc_roads_sky_shader2d.jpg"/>
          <p:cNvPicPr>
            <a:picLocks noGrp="1" noChangeAspect="1"/>
          </p:cNvPicPr>
          <p:nvPr>
            <p:ph idx="1"/>
          </p:nvPr>
        </p:nvPicPr>
        <p:blipFill>
          <a:blip r:embed="rId2"/>
          <a:stretch>
            <a:fillRect/>
          </a:stretch>
        </p:blipFill>
        <p:spPr>
          <a:xfrm>
            <a:off x="2895600" y="2133600"/>
            <a:ext cx="6034617" cy="4525963"/>
          </a:xfrm>
        </p:spPr>
      </p:pic>
      <p:pic>
        <p:nvPicPr>
          <p:cNvPr id="5" name="Picture 4" descr="p1.jpg"/>
          <p:cNvPicPr>
            <a:picLocks noChangeAspect="1"/>
          </p:cNvPicPr>
          <p:nvPr/>
        </p:nvPicPr>
        <p:blipFill>
          <a:blip r:embed="rId3"/>
          <a:stretch>
            <a:fillRect/>
          </a:stretch>
        </p:blipFill>
        <p:spPr>
          <a:xfrm>
            <a:off x="228600" y="274638"/>
            <a:ext cx="3810000" cy="3810000"/>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4"/>
          </a:lnRef>
          <a:fillRef idx="3">
            <a:schemeClr val="accent4"/>
          </a:fillRef>
          <a:effectRef idx="2">
            <a:schemeClr val="accent4"/>
          </a:effectRef>
          <a:fontRef idx="minor">
            <a:schemeClr val="lt1"/>
          </a:fontRef>
        </p:style>
        <p:txBody>
          <a:bodyPr/>
          <a:lstStyle/>
          <a:p>
            <a:r>
              <a:rPr lang="en-US" dirty="0" smtClean="0">
                <a:solidFill>
                  <a:schemeClr val="tx1"/>
                </a:solidFill>
              </a:rPr>
              <a:t>Bibliography</a:t>
            </a:r>
            <a:endParaRPr lang="en-US" dirty="0">
              <a:solidFill>
                <a:schemeClr val="tx1"/>
              </a:solidFill>
            </a:endParaRPr>
          </a:p>
        </p:txBody>
      </p:sp>
      <p:sp>
        <p:nvSpPr>
          <p:cNvPr id="3" name="Content Placeholder 2"/>
          <p:cNvSpPr>
            <a:spLocks noGrp="1"/>
          </p:cNvSpPr>
          <p:nvPr>
            <p:ph idx="1"/>
          </p:nvPr>
        </p:nvSpPr>
        <p:spPr/>
        <p:style>
          <a:lnRef idx="1">
            <a:schemeClr val="accent1"/>
          </a:lnRef>
          <a:fillRef idx="3">
            <a:schemeClr val="accent1"/>
          </a:fillRef>
          <a:effectRef idx="2">
            <a:schemeClr val="accent1"/>
          </a:effectRef>
          <a:fontRef idx="minor">
            <a:schemeClr val="lt1"/>
          </a:fontRef>
        </p:style>
        <p:txBody>
          <a:bodyPr>
            <a:normAutofit lnSpcReduction="10000"/>
          </a:bodyPr>
          <a:lstStyle/>
          <a:p>
            <a:pPr>
              <a:buNone/>
            </a:pPr>
            <a:r>
              <a:rPr lang="en-US" dirty="0" smtClean="0">
                <a:hlinkClick r:id="rId2"/>
              </a:rPr>
              <a:t>http://chmpr.ucsd.edu/</a:t>
            </a:r>
            <a:endParaRPr lang="en-US" dirty="0" smtClean="0"/>
          </a:p>
          <a:p>
            <a:pPr>
              <a:buNone/>
            </a:pPr>
            <a:endParaRPr lang="en-US" dirty="0">
              <a:hlinkClick r:id="rId3"/>
            </a:endParaRPr>
          </a:p>
          <a:p>
            <a:pPr>
              <a:buNone/>
            </a:pPr>
            <a:r>
              <a:rPr lang="en-US" dirty="0" smtClean="0">
                <a:hlinkClick r:id="rId3"/>
              </a:rPr>
              <a:t>http://en.wikipedia.org/wiki/Sheldon_Brown_(artist)</a:t>
            </a:r>
            <a:endParaRPr lang="en-US" dirty="0" smtClean="0"/>
          </a:p>
          <a:p>
            <a:endParaRPr lang="en-US" dirty="0" smtClean="0">
              <a:hlinkClick r:id="rId4"/>
            </a:endParaRPr>
          </a:p>
          <a:p>
            <a:pPr>
              <a:buNone/>
            </a:pPr>
            <a:r>
              <a:rPr lang="en-US" dirty="0" smtClean="0">
                <a:hlinkClick r:id="rId4"/>
              </a:rPr>
              <a:t>http://www.scalablecity.net/</a:t>
            </a:r>
            <a:endParaRPr lang="en-US" dirty="0" smtClean="0"/>
          </a:p>
          <a:p>
            <a:pPr>
              <a:buNone/>
            </a:pPr>
            <a:endParaRPr lang="en-US" dirty="0" smtClean="0">
              <a:hlinkClick r:id="rId5"/>
            </a:endParaRPr>
          </a:p>
          <a:p>
            <a:pPr>
              <a:buNone/>
            </a:pPr>
            <a:r>
              <a:rPr lang="en-US" dirty="0" smtClean="0">
                <a:hlinkClick r:id="rId5"/>
              </a:rPr>
              <a:t>http://www.sheldon-brown.net/index.html</a:t>
            </a:r>
            <a:endParaRPr lang="en-US" dirty="0" smtClean="0"/>
          </a:p>
          <a:p>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4"/>
          </a:lnRef>
          <a:fillRef idx="3">
            <a:schemeClr val="accent4"/>
          </a:fillRef>
          <a:effectRef idx="3">
            <a:schemeClr val="accent4"/>
          </a:effectRef>
          <a:fontRef idx="minor">
            <a:schemeClr val="lt1"/>
          </a:fontRef>
        </p:style>
        <p:txBody>
          <a:bodyPr/>
          <a:lstStyle/>
          <a:p>
            <a:r>
              <a:rPr lang="en-US" dirty="0" smtClean="0">
                <a:solidFill>
                  <a:srgbClr val="000000"/>
                </a:solidFill>
                <a:latin typeface="Bauhaus 93"/>
                <a:cs typeface="Bauhaus 93"/>
              </a:rPr>
              <a:t>Some Info on Mr. Sheldon</a:t>
            </a:r>
            <a:endParaRPr lang="en-US" dirty="0">
              <a:solidFill>
                <a:srgbClr val="000000"/>
              </a:solidFill>
              <a:latin typeface="Bauhaus 93"/>
              <a:cs typeface="Bauhaus 93"/>
            </a:endParaRPr>
          </a:p>
        </p:txBody>
      </p:sp>
      <p:sp>
        <p:nvSpPr>
          <p:cNvPr id="3" name="Content Placeholder 2"/>
          <p:cNvSpPr>
            <a:spLocks noGrp="1"/>
          </p:cNvSpPr>
          <p:nvPr>
            <p:ph idx="1"/>
          </p:nvPr>
        </p:nvSpPr>
        <p:spPr/>
        <p:style>
          <a:lnRef idx="0">
            <a:schemeClr val="accent5"/>
          </a:lnRef>
          <a:fillRef idx="3">
            <a:schemeClr val="accent5"/>
          </a:fillRef>
          <a:effectRef idx="3">
            <a:schemeClr val="accent5"/>
          </a:effectRef>
          <a:fontRef idx="minor">
            <a:schemeClr val="lt1"/>
          </a:fontRef>
        </p:style>
        <p:txBody>
          <a:bodyPr>
            <a:normAutofit fontScale="92500" lnSpcReduction="20000"/>
          </a:bodyPr>
          <a:lstStyle/>
          <a:p>
            <a:r>
              <a:rPr lang="en-US" dirty="0" smtClean="0">
                <a:solidFill>
                  <a:schemeClr val="tx1"/>
                </a:solidFill>
              </a:rPr>
              <a:t>Sheldon Brown combines computer science research with vanguard cultural production. He is Director of the Center for Research in Computing and the Arts (CRCA) at the University of California, San Diego (UCSD) where he is Professor of Visual Arts and a co-founder of the California Institute of Telecommunications and Information Technologies (Calit2). He is also the UCSD Site Director of the NSF supported Industry-University Collaborative Research Center for Hybrid </a:t>
            </a:r>
            <a:r>
              <a:rPr lang="en-US" dirty="0" err="1" smtClean="0">
                <a:solidFill>
                  <a:schemeClr val="tx1"/>
                </a:solidFill>
              </a:rPr>
              <a:t>Multicore</a:t>
            </a:r>
            <a:r>
              <a:rPr lang="en-US" dirty="0" smtClean="0">
                <a:solidFill>
                  <a:schemeClr val="tx1"/>
                </a:solidFill>
              </a:rPr>
              <a:t> Computing Research. </a:t>
            </a:r>
            <a:endParaRPr lang="en-US" dirty="0">
              <a:solidFill>
                <a:schemeClr val="tx1"/>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4"/>
          </a:lnRef>
          <a:fillRef idx="3">
            <a:schemeClr val="accent4"/>
          </a:fillRef>
          <a:effectRef idx="3">
            <a:schemeClr val="accent4"/>
          </a:effectRef>
          <a:fontRef idx="minor">
            <a:schemeClr val="lt1"/>
          </a:fontRef>
        </p:style>
        <p:txBody>
          <a:bodyPr/>
          <a:lstStyle/>
          <a:p>
            <a:r>
              <a:rPr lang="en-US" dirty="0" smtClean="0">
                <a:solidFill>
                  <a:schemeClr val="tx1"/>
                </a:solidFill>
                <a:latin typeface="Bauhaus 93"/>
                <a:cs typeface="Bauhaus 93"/>
              </a:rPr>
              <a:t>More and More Info…</a:t>
            </a:r>
            <a:endParaRPr lang="en-US" dirty="0">
              <a:solidFill>
                <a:schemeClr val="tx1"/>
              </a:solidFill>
              <a:latin typeface="Bauhaus 93"/>
              <a:cs typeface="Bauhaus 93"/>
            </a:endParaRPr>
          </a:p>
        </p:txBody>
      </p:sp>
      <p:sp>
        <p:nvSpPr>
          <p:cNvPr id="3" name="Content Placeholder 2"/>
          <p:cNvSpPr>
            <a:spLocks noGrp="1"/>
          </p:cNvSpPr>
          <p:nvPr>
            <p:ph idx="1"/>
          </p:nvPr>
        </p:nvSpPr>
        <p:spPr/>
        <p:style>
          <a:lnRef idx="2">
            <a:schemeClr val="accent5">
              <a:shade val="50000"/>
            </a:schemeClr>
          </a:lnRef>
          <a:fillRef idx="1">
            <a:schemeClr val="accent5"/>
          </a:fillRef>
          <a:effectRef idx="0">
            <a:schemeClr val="accent5"/>
          </a:effectRef>
          <a:fontRef idx="minor">
            <a:schemeClr val="lt1"/>
          </a:fontRef>
        </p:style>
        <p:txBody>
          <a:bodyPr>
            <a:normAutofit fontScale="77500" lnSpcReduction="20000"/>
          </a:bodyPr>
          <a:lstStyle/>
          <a:p>
            <a:r>
              <a:rPr lang="en-US" dirty="0" smtClean="0">
                <a:solidFill>
                  <a:schemeClr val="tx1"/>
                </a:solidFill>
              </a:rPr>
              <a:t>Work has been displayed in: </a:t>
            </a:r>
          </a:p>
          <a:p>
            <a:pPr lvl="1"/>
            <a:r>
              <a:rPr lang="en-US" dirty="0" smtClean="0">
                <a:solidFill>
                  <a:schemeClr val="tx1"/>
                </a:solidFill>
              </a:rPr>
              <a:t>The Museum of Contemporary Art in Shanghai, The Exploratorium in San Francisco, </a:t>
            </a:r>
            <a:r>
              <a:rPr lang="en-US" dirty="0" err="1" smtClean="0">
                <a:solidFill>
                  <a:schemeClr val="tx1"/>
                </a:solidFill>
              </a:rPr>
              <a:t>Ars</a:t>
            </a:r>
            <a:r>
              <a:rPr lang="en-US" dirty="0" smtClean="0">
                <a:solidFill>
                  <a:schemeClr val="tx1"/>
                </a:solidFill>
              </a:rPr>
              <a:t> </a:t>
            </a:r>
            <a:r>
              <a:rPr lang="en-US" dirty="0" err="1" smtClean="0">
                <a:solidFill>
                  <a:schemeClr val="tx1"/>
                </a:solidFill>
              </a:rPr>
              <a:t>Electronica</a:t>
            </a:r>
            <a:r>
              <a:rPr lang="en-US" dirty="0" smtClean="0">
                <a:solidFill>
                  <a:schemeClr val="tx1"/>
                </a:solidFill>
              </a:rPr>
              <a:t> in Linz Austria, The Kitchen in NYC, </a:t>
            </a:r>
            <a:r>
              <a:rPr lang="en-US" dirty="0" err="1" smtClean="0">
                <a:solidFill>
                  <a:schemeClr val="tx1"/>
                </a:solidFill>
              </a:rPr>
              <a:t>Zacheta</a:t>
            </a:r>
            <a:r>
              <a:rPr lang="en-US" dirty="0" smtClean="0">
                <a:solidFill>
                  <a:schemeClr val="tx1"/>
                </a:solidFill>
              </a:rPr>
              <a:t> Gallery in Warsaw, Centro </a:t>
            </a:r>
            <a:r>
              <a:rPr lang="en-US" dirty="0" err="1" smtClean="0">
                <a:solidFill>
                  <a:schemeClr val="tx1"/>
                </a:solidFill>
              </a:rPr>
              <a:t>Nacional</a:t>
            </a:r>
            <a:r>
              <a:rPr lang="en-US" dirty="0" smtClean="0">
                <a:solidFill>
                  <a:schemeClr val="tx1"/>
                </a:solidFill>
              </a:rPr>
              <a:t> in Mexico City, </a:t>
            </a:r>
            <a:r>
              <a:rPr lang="en-US" dirty="0" err="1" smtClean="0">
                <a:solidFill>
                  <a:schemeClr val="tx1"/>
                </a:solidFill>
              </a:rPr>
              <a:t>Oi</a:t>
            </a:r>
            <a:r>
              <a:rPr lang="en-US" dirty="0" smtClean="0">
                <a:solidFill>
                  <a:schemeClr val="tx1"/>
                </a:solidFill>
              </a:rPr>
              <a:t> </a:t>
            </a:r>
            <a:r>
              <a:rPr lang="en-US" dirty="0" err="1" smtClean="0">
                <a:solidFill>
                  <a:schemeClr val="tx1"/>
                </a:solidFill>
              </a:rPr>
              <a:t>Futuro</a:t>
            </a:r>
            <a:r>
              <a:rPr lang="en-US" dirty="0" smtClean="0">
                <a:solidFill>
                  <a:schemeClr val="tx1"/>
                </a:solidFill>
              </a:rPr>
              <a:t> in Rio de Janeiro, Museum of Contemporary Art San Diego, and others.</a:t>
            </a:r>
          </a:p>
          <a:p>
            <a:r>
              <a:rPr lang="en-US" dirty="0" smtClean="0">
                <a:solidFill>
                  <a:schemeClr val="tx1"/>
                </a:solidFill>
              </a:rPr>
              <a:t>He has also been featured at leading edge techno-culture conferences such as Supercomputing, SIGGRAPH, </a:t>
            </a:r>
            <a:r>
              <a:rPr lang="en-US" dirty="0" err="1" smtClean="0">
                <a:solidFill>
                  <a:schemeClr val="tx1"/>
                </a:solidFill>
              </a:rPr>
              <a:t>TedX</a:t>
            </a:r>
            <a:r>
              <a:rPr lang="en-US" dirty="0" smtClean="0">
                <a:solidFill>
                  <a:schemeClr val="tx1"/>
                </a:solidFill>
              </a:rPr>
              <a:t> GDC and other conferences of leading edge techno-culture. He has been commissioned for public artworks in Seattle, San Francisco, San Diego and Mexico City, and has received grants from the NSF, AT&amp;T New Experiments in Art and Technology, the NEA, IBM, Intel, Sun Microsystems, SEGA SAMMY, Sony, </a:t>
            </a:r>
            <a:r>
              <a:rPr lang="en-US" dirty="0" err="1" smtClean="0">
                <a:solidFill>
                  <a:schemeClr val="tx1"/>
                </a:solidFill>
              </a:rPr>
              <a:t>Vicon</a:t>
            </a:r>
            <a:r>
              <a:rPr lang="en-US" dirty="0" smtClean="0">
                <a:solidFill>
                  <a:schemeClr val="tx1"/>
                </a:solidFill>
              </a:rPr>
              <a:t> and others.</a:t>
            </a:r>
            <a:endParaRPr lang="en-US" dirty="0">
              <a:solidFill>
                <a:schemeClr val="tx1"/>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4"/>
          </a:lnRef>
          <a:fillRef idx="3">
            <a:schemeClr val="accent4"/>
          </a:fillRef>
          <a:effectRef idx="2">
            <a:schemeClr val="accent4"/>
          </a:effectRef>
          <a:fontRef idx="minor">
            <a:schemeClr val="lt1"/>
          </a:fontRef>
        </p:style>
        <p:txBody>
          <a:bodyPr/>
          <a:lstStyle/>
          <a:p>
            <a:r>
              <a:rPr lang="en-US" dirty="0" smtClean="0">
                <a:solidFill>
                  <a:srgbClr val="000000"/>
                </a:solidFill>
                <a:latin typeface="Bauhaus 93"/>
                <a:cs typeface="Bauhaus 93"/>
              </a:rPr>
              <a:t>Sheldon’s Work</a:t>
            </a:r>
            <a:endParaRPr lang="en-US" dirty="0">
              <a:solidFill>
                <a:srgbClr val="000000"/>
              </a:solidFill>
              <a:latin typeface="Bauhaus 93"/>
              <a:cs typeface="Bauhaus 93"/>
            </a:endParaRPr>
          </a:p>
        </p:txBody>
      </p:sp>
      <p:sp>
        <p:nvSpPr>
          <p:cNvPr id="3" name="Content Placeholder 2"/>
          <p:cNvSpPr>
            <a:spLocks noGrp="1"/>
          </p:cNvSpPr>
          <p:nvPr>
            <p:ph idx="1"/>
          </p:nvPr>
        </p:nvSpPr>
        <p:spPr/>
        <p:style>
          <a:lnRef idx="1">
            <a:schemeClr val="accent1"/>
          </a:lnRef>
          <a:fillRef idx="3">
            <a:schemeClr val="accent1"/>
          </a:fillRef>
          <a:effectRef idx="2">
            <a:schemeClr val="accent1"/>
          </a:effectRef>
          <a:fontRef idx="minor">
            <a:schemeClr val="lt1"/>
          </a:fontRef>
        </p:style>
        <p:txBody>
          <a:bodyPr>
            <a:normAutofit fontScale="85000" lnSpcReduction="20000"/>
          </a:bodyPr>
          <a:lstStyle/>
          <a:p>
            <a:r>
              <a:rPr lang="en-US" dirty="0" smtClean="0">
                <a:solidFill>
                  <a:srgbClr val="000000"/>
                </a:solidFill>
              </a:rPr>
              <a:t>His work [4] examines the relationships between mediated and physical experiences. This work often exists across a range of public realms.</a:t>
            </a:r>
          </a:p>
          <a:p>
            <a:r>
              <a:rPr lang="en-US" dirty="0" smtClean="0">
                <a:solidFill>
                  <a:srgbClr val="000000"/>
                </a:solidFill>
              </a:rPr>
              <a:t>The artwork of Sheldon Brown [5] is concerned about overlapping and reconfiguring private and public spaces; how new forms of mediation are proliferating co-existing public realms whose geographies and social organizations become ever more diverse. Art that explores schismatic junctions of these zones – the edges of their coherency - allow glimpses into their formative structures and provide a view that suggests transformative modes of being, extending constrained boundaries.</a:t>
            </a:r>
            <a:endParaRPr lang="en-US" dirty="0">
              <a:solidFill>
                <a:srgbClr val="000000"/>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2562"/>
            <a:ext cx="8458200" cy="1417638"/>
          </a:xfrm>
        </p:spPr>
        <p:style>
          <a:lnRef idx="0">
            <a:schemeClr val="accent4"/>
          </a:lnRef>
          <a:fillRef idx="3">
            <a:schemeClr val="accent4"/>
          </a:fillRef>
          <a:effectRef idx="3">
            <a:schemeClr val="accent4"/>
          </a:effectRef>
          <a:fontRef idx="minor">
            <a:schemeClr val="lt1"/>
          </a:fontRef>
        </p:style>
        <p:txBody>
          <a:bodyPr>
            <a:noAutofit/>
          </a:bodyPr>
          <a:lstStyle/>
          <a:p>
            <a:r>
              <a:rPr lang="en-US" sz="1600" dirty="0" smtClean="0">
                <a:solidFill>
                  <a:srgbClr val="000000"/>
                </a:solidFill>
              </a:rPr>
              <a:t>An exploration of how the media infrastructure is transforming and replacing our expectations of physical reality. Displaced artifacts of architectural, mechanical and electronic origin are juxtaposed to create a new model environment of a possible present. Project uses a custom computer projector inside this structure to display a looping video of images in a 360 degree range.</a:t>
            </a:r>
            <a:endParaRPr lang="en-US" sz="1600" dirty="0">
              <a:solidFill>
                <a:srgbClr val="000000"/>
              </a:solidFill>
            </a:endParaRPr>
          </a:p>
        </p:txBody>
      </p:sp>
      <p:pic>
        <p:nvPicPr>
          <p:cNvPr id="4" name="Content Placeholder 3" descr="meta1.jpg"/>
          <p:cNvPicPr>
            <a:picLocks noGrp="1" noChangeAspect="1"/>
          </p:cNvPicPr>
          <p:nvPr>
            <p:ph idx="1"/>
          </p:nvPr>
        </p:nvPicPr>
        <p:blipFill>
          <a:blip r:embed="rId2"/>
          <a:stretch>
            <a:fillRect/>
          </a:stretch>
        </p:blipFill>
        <p:spPr>
          <a:xfrm>
            <a:off x="1568660" y="1752600"/>
            <a:ext cx="6006679" cy="4525963"/>
          </a:xfrm>
          <a:prstGeom prst="rect">
            <a:avLst/>
          </a:prstGeom>
          <a:ln>
            <a:noFill/>
          </a:ln>
          <a:effectLst>
            <a:outerShdw blurRad="190500" algn="tl" rotWithShape="0">
              <a:srgbClr val="000000">
                <a:alpha val="70000"/>
              </a:srgbClr>
            </a:outerShdw>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981200"/>
          </a:xfrm>
        </p:spPr>
        <p:style>
          <a:lnRef idx="0">
            <a:schemeClr val="accent4"/>
          </a:lnRef>
          <a:fillRef idx="3">
            <a:schemeClr val="accent4"/>
          </a:fillRef>
          <a:effectRef idx="3">
            <a:schemeClr val="accent4"/>
          </a:effectRef>
          <a:fontRef idx="minor">
            <a:schemeClr val="lt1"/>
          </a:fontRef>
        </p:style>
        <p:txBody>
          <a:bodyPr>
            <a:noAutofit/>
          </a:bodyPr>
          <a:lstStyle/>
          <a:p>
            <a:r>
              <a:rPr lang="en-US" sz="1400" dirty="0" smtClean="0">
                <a:solidFill>
                  <a:srgbClr val="000000"/>
                </a:solidFill>
              </a:rPr>
              <a:t>In the Event is a public artwork by Sheldon Brown, commissioned by the Seattle Arts Commission for the Key Arena at the Seattle Center. It consists of 28 video monitors set into a 60 foot long by 8 foot high wall of cast aluminum relief panels. Its video imagery is generated from several sources including: two video cameras, a laser disk, and the live event feed from the arena. The piece is controlled by a network of 9 computers that sequence and wipe video imagery across the video monitors. In order to view the images from these sources, the viewer must transform their own viewing process to engage the movements of the video images within the artwork. By doing so, they actively become a part of the </a:t>
            </a:r>
            <a:r>
              <a:rPr lang="en-US" sz="1400" dirty="0" err="1" smtClean="0">
                <a:solidFill>
                  <a:srgbClr val="000000"/>
                </a:solidFill>
              </a:rPr>
              <a:t>mediascape</a:t>
            </a:r>
            <a:r>
              <a:rPr lang="en-US" sz="1400" dirty="0" smtClean="0">
                <a:solidFill>
                  <a:srgbClr val="000000"/>
                </a:solidFill>
              </a:rPr>
              <a:t> which the piece operates within. The perceptual zone that the viewer enters is one that shifts between that of the mediated environment and that of the physical environment.</a:t>
            </a:r>
            <a:endParaRPr lang="en-US" sz="1400" dirty="0">
              <a:solidFill>
                <a:srgbClr val="000000"/>
              </a:solidFill>
            </a:endParaRPr>
          </a:p>
        </p:txBody>
      </p:sp>
      <p:pic>
        <p:nvPicPr>
          <p:cNvPr id="4" name="Content Placeholder 3" descr="main2ready.jpg"/>
          <p:cNvPicPr>
            <a:picLocks noGrp="1" noChangeAspect="1"/>
          </p:cNvPicPr>
          <p:nvPr>
            <p:ph idx="1"/>
          </p:nvPr>
        </p:nvPicPr>
        <p:blipFill>
          <a:blip r:embed="rId2"/>
          <a:stretch>
            <a:fillRect/>
          </a:stretch>
        </p:blipFill>
        <p:spPr>
          <a:xfrm>
            <a:off x="1568660" y="2332037"/>
            <a:ext cx="6006679" cy="4525963"/>
          </a:xfr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782762"/>
          </a:xfrm>
        </p:spPr>
        <p:style>
          <a:lnRef idx="1">
            <a:schemeClr val="accent4"/>
          </a:lnRef>
          <a:fillRef idx="3">
            <a:schemeClr val="accent4"/>
          </a:fillRef>
          <a:effectRef idx="2">
            <a:schemeClr val="accent4"/>
          </a:effectRef>
          <a:fontRef idx="minor">
            <a:schemeClr val="lt1"/>
          </a:fontRef>
        </p:style>
        <p:txBody>
          <a:bodyPr>
            <a:noAutofit/>
          </a:bodyPr>
          <a:lstStyle/>
          <a:p>
            <a:r>
              <a:rPr lang="en-US" sz="1400" dirty="0" smtClean="0">
                <a:solidFill>
                  <a:srgbClr val="000000"/>
                </a:solidFill>
              </a:rPr>
              <a:t>The Video Wind Chimes is a public artwork/video installation by Sheldon Brown that connects the movement of the wind to the revelation of the pervasive electromagnetic fields which inhabit the atmosphere, particularly those that are encoded and transmitted as part of broadcast television. The piece consists of four video projectors mounted inside of winged housings suspended 20' above the ground, projecting a focused television image on the ground. As the wind blows the chimes, causing them to sway in the wind, they change the tuning of the television signal that they are displaying. The viewer, entering the shifting field of the projected image, reveals a condition that we are constantly a part of, whether the television is on or not, blurring assumed boundaries between nature and culture.</a:t>
            </a:r>
            <a:endParaRPr lang="en-US" sz="1400" dirty="0">
              <a:solidFill>
                <a:srgbClr val="000000"/>
              </a:solidFill>
            </a:endParaRPr>
          </a:p>
        </p:txBody>
      </p:sp>
      <p:pic>
        <p:nvPicPr>
          <p:cNvPr id="4" name="Content Placeholder 3" descr="slide5.jpg"/>
          <p:cNvPicPr>
            <a:picLocks noGrp="1" noChangeAspect="1"/>
          </p:cNvPicPr>
          <p:nvPr>
            <p:ph idx="1"/>
          </p:nvPr>
        </p:nvPicPr>
        <p:blipFill>
          <a:blip r:embed="rId2"/>
          <a:stretch>
            <a:fillRect/>
          </a:stretch>
        </p:blipFill>
        <p:spPr>
          <a:xfrm>
            <a:off x="1568660" y="2133600"/>
            <a:ext cx="6006679" cy="4525963"/>
          </a:xfr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066800"/>
          </a:xfrm>
        </p:spPr>
        <p:style>
          <a:lnRef idx="1">
            <a:schemeClr val="accent4"/>
          </a:lnRef>
          <a:fillRef idx="3">
            <a:schemeClr val="accent4"/>
          </a:fillRef>
          <a:effectRef idx="2">
            <a:schemeClr val="accent4"/>
          </a:effectRef>
          <a:fontRef idx="minor">
            <a:schemeClr val="lt1"/>
          </a:fontRef>
        </p:style>
        <p:txBody>
          <a:bodyPr>
            <a:normAutofit fontScale="90000"/>
          </a:bodyPr>
          <a:lstStyle/>
          <a:p>
            <a:r>
              <a:rPr lang="en-US" sz="1556" dirty="0" smtClean="0">
                <a:solidFill>
                  <a:srgbClr val="000000"/>
                </a:solidFill>
              </a:rPr>
              <a:t/>
            </a:r>
            <a:br>
              <a:rPr lang="en-US" sz="1556" dirty="0" smtClean="0">
                <a:solidFill>
                  <a:srgbClr val="000000"/>
                </a:solidFill>
              </a:rPr>
            </a:br>
            <a:r>
              <a:rPr lang="en-US" sz="1556" dirty="0" smtClean="0">
                <a:solidFill>
                  <a:srgbClr val="000000"/>
                </a:solidFill>
              </a:rPr>
              <a:t/>
            </a:r>
            <a:br>
              <a:rPr lang="en-US" sz="1556" dirty="0" smtClean="0">
                <a:solidFill>
                  <a:srgbClr val="000000"/>
                </a:solidFill>
              </a:rPr>
            </a:br>
            <a:r>
              <a:rPr lang="en-US" sz="1556" dirty="0" smtClean="0">
                <a:solidFill>
                  <a:srgbClr val="000000"/>
                </a:solidFill>
              </a:rPr>
              <a:t/>
            </a:r>
            <a:br>
              <a:rPr lang="en-US" sz="1556" dirty="0" smtClean="0">
                <a:solidFill>
                  <a:srgbClr val="000000"/>
                </a:solidFill>
              </a:rPr>
            </a:br>
            <a:r>
              <a:rPr lang="en-US" sz="1556" dirty="0" smtClean="0">
                <a:solidFill>
                  <a:srgbClr val="000000"/>
                </a:solidFill>
              </a:rPr>
              <a:t>Virtual reality artwork in the Children’s Museum in San Diego. Children playfully interact with characters and construct a shared environment using iconographies of Mexico and the U.S.</a:t>
            </a:r>
            <a:br>
              <a:rPr lang="en-US" sz="1556" dirty="0" smtClean="0">
                <a:solidFill>
                  <a:srgbClr val="000000"/>
                </a:solidFill>
              </a:rPr>
            </a:br>
            <a:r>
              <a:rPr lang="en-US" sz="1556" dirty="0" smtClean="0">
                <a:solidFill>
                  <a:srgbClr val="000000"/>
                </a:solidFill>
              </a:rPr>
              <a:t>The </a:t>
            </a:r>
            <a:r>
              <a:rPr lang="en-US" sz="1556" dirty="0" err="1" smtClean="0">
                <a:solidFill>
                  <a:srgbClr val="000000"/>
                </a:solidFill>
              </a:rPr>
              <a:t>everchanging</a:t>
            </a:r>
            <a:r>
              <a:rPr lang="en-US" sz="1556" dirty="0" smtClean="0">
                <a:solidFill>
                  <a:srgbClr val="000000"/>
                </a:solidFill>
              </a:rPr>
              <a:t> environment is projected onto large screens in the Children’s Museum and National Center for the Arts </a:t>
            </a:r>
            <a:br>
              <a:rPr lang="en-US" sz="1556" dirty="0" smtClean="0">
                <a:solidFill>
                  <a:srgbClr val="000000"/>
                </a:solidFill>
              </a:rPr>
            </a:br>
            <a:r>
              <a:rPr lang="en-US" dirty="0" smtClean="0"/>
              <a:t/>
            </a:r>
            <a:br>
              <a:rPr lang="en-US" dirty="0" smtClean="0"/>
            </a:br>
            <a:endParaRPr lang="en-US" dirty="0"/>
          </a:p>
        </p:txBody>
      </p:sp>
      <p:pic>
        <p:nvPicPr>
          <p:cNvPr id="4" name="Content Placeholder 3" descr="moasic.jpg"/>
          <p:cNvPicPr>
            <a:picLocks noGrp="1" noChangeAspect="1"/>
          </p:cNvPicPr>
          <p:nvPr>
            <p:ph idx="1"/>
          </p:nvPr>
        </p:nvPicPr>
        <p:blipFill>
          <a:blip r:embed="rId2"/>
          <a:stretch>
            <a:fillRect/>
          </a:stretch>
        </p:blipFill>
        <p:spPr>
          <a:xfrm>
            <a:off x="914400" y="1600200"/>
            <a:ext cx="7347631" cy="5143342"/>
          </a:xfr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25562"/>
          </a:xfrm>
        </p:spPr>
        <p:style>
          <a:lnRef idx="1">
            <a:schemeClr val="accent4"/>
          </a:lnRef>
          <a:fillRef idx="3">
            <a:schemeClr val="accent4"/>
          </a:fillRef>
          <a:effectRef idx="2">
            <a:schemeClr val="accent4"/>
          </a:effectRef>
          <a:fontRef idx="minor">
            <a:schemeClr val="lt1"/>
          </a:fontRef>
        </p:style>
        <p:txBody>
          <a:bodyPr>
            <a:noAutofit/>
          </a:bodyPr>
          <a:lstStyle/>
          <a:p>
            <a:r>
              <a:rPr lang="en-US" sz="1400" dirty="0" smtClean="0">
                <a:solidFill>
                  <a:srgbClr val="000000"/>
                </a:solidFill>
              </a:rPr>
              <a:t>Smoke and Mirrors is an artwork created by Sheldon Brown, originally commissioned by the Reuben H. Fleet Science Center in San Diego. Smoke and Mirrors allows two to six visitors at a time to enter into a shared virtual environment through their own projected computer graphic portal. The environment engages viewers in a series of activities drawn from the cultural and social history of tobacco usage. The original version of Smoke and Mirrors was built into a specific architectural environment and a traveling version has also been exhibited at various venues.</a:t>
            </a:r>
            <a:endParaRPr lang="en-US" sz="1400" dirty="0">
              <a:solidFill>
                <a:srgbClr val="000000"/>
              </a:solidFill>
            </a:endParaRPr>
          </a:p>
        </p:txBody>
      </p:sp>
      <p:sp>
        <p:nvSpPr>
          <p:cNvPr id="3" name="Content Placeholder 2"/>
          <p:cNvSpPr>
            <a:spLocks noGrp="1"/>
          </p:cNvSpPr>
          <p:nvPr>
            <p:ph idx="1"/>
          </p:nvPr>
        </p:nvSpPr>
        <p:spPr>
          <a:xfrm>
            <a:off x="1676400" y="2514599"/>
            <a:ext cx="6019800" cy="1905001"/>
          </a:xfrm>
        </p:spPr>
        <p:style>
          <a:lnRef idx="1">
            <a:schemeClr val="accent1"/>
          </a:lnRef>
          <a:fillRef idx="3">
            <a:schemeClr val="accent1"/>
          </a:fillRef>
          <a:effectRef idx="2">
            <a:schemeClr val="accent1"/>
          </a:effectRef>
          <a:fontRef idx="minor">
            <a:schemeClr val="lt1"/>
          </a:fontRef>
        </p:style>
        <p:txBody>
          <a:bodyPr>
            <a:normAutofit/>
          </a:bodyPr>
          <a:lstStyle/>
          <a:p>
            <a:pPr algn="ctr">
              <a:buNone/>
            </a:pPr>
            <a:endParaRPr lang="en-US" dirty="0">
              <a:hlinkClick r:id="rId2"/>
            </a:endParaRPr>
          </a:p>
          <a:p>
            <a:pPr algn="ctr">
              <a:buNone/>
            </a:pPr>
            <a:r>
              <a:rPr lang="en-US" dirty="0" smtClean="0">
                <a:hlinkClick r:id="rId2"/>
              </a:rPr>
              <a:t>Smoke and Mirrors Video</a:t>
            </a: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115</TotalTime>
  <Words>1028</Words>
  <Application>Microsoft Macintosh PowerPoint</Application>
  <PresentationFormat>On-screen Show (4:3)</PresentationFormat>
  <Paragraphs>30</Paragraphs>
  <Slides>15</Slides>
  <Notes>0</Notes>
  <HiddenSlides>0</HiddenSlides>
  <MMClips>0</MMClips>
  <ScaleCrop>false</ScaleCrop>
  <HeadingPairs>
    <vt:vector size="4" baseType="variant">
      <vt:variant>
        <vt:lpstr>Design Template</vt:lpstr>
      </vt:variant>
      <vt:variant>
        <vt:i4>1</vt:i4>
      </vt:variant>
      <vt:variant>
        <vt:lpstr>Slide Titles</vt:lpstr>
      </vt:variant>
      <vt:variant>
        <vt:i4>15</vt:i4>
      </vt:variant>
    </vt:vector>
  </HeadingPairs>
  <TitlesOfParts>
    <vt:vector size="16" baseType="lpstr">
      <vt:lpstr>Office Theme</vt:lpstr>
      <vt:lpstr>Sheldon Brown</vt:lpstr>
      <vt:lpstr>Some Info on Mr. Sheldon</vt:lpstr>
      <vt:lpstr>More and More Info…</vt:lpstr>
      <vt:lpstr>Sheldon’s Work</vt:lpstr>
      <vt:lpstr>An exploration of how the media infrastructure is transforming and replacing our expectations of physical reality. Displaced artifacts of architectural, mechanical and electronic origin are juxtaposed to create a new model environment of a possible present. Project uses a custom computer projector inside this structure to display a looping video of images in a 360 degree range.</vt:lpstr>
      <vt:lpstr>In the Event is a public artwork by Sheldon Brown, commissioned by the Seattle Arts Commission for the Key Arena at the Seattle Center. It consists of 28 video monitors set into a 60 foot long by 8 foot high wall of cast aluminum relief panels. Its video imagery is generated from several sources including: two video cameras, a laser disk, and the live event feed from the arena. The piece is controlled by a network of 9 computers that sequence and wipe video imagery across the video monitors. In order to view the images from these sources, the viewer must transform their own viewing process to engage the movements of the video images within the artwork. By doing so, they actively become a part of the mediascape which the piece operates within. The perceptual zone that the viewer enters is one that shifts between that of the mediated environment and that of the physical environment.</vt:lpstr>
      <vt:lpstr>The Video Wind Chimes is a public artwork/video installation by Sheldon Brown that connects the movement of the wind to the revelation of the pervasive electromagnetic fields which inhabit the atmosphere, particularly those that are encoded and transmitted as part of broadcast television. The piece consists of four video projectors mounted inside of winged housings suspended 20' above the ground, projecting a focused television image on the ground. As the wind blows the chimes, causing them to sway in the wind, they change the tuning of the television signal that they are displaying. The viewer, entering the shifting field of the projected image, reveals a condition that we are constantly a part of, whether the television is on or not, blurring assumed boundaries between nature and culture.</vt:lpstr>
      <vt:lpstr>   Virtual reality artwork in the Children’s Museum in San Diego. Children playfully interact with characters and construct a shared environment using iconographies of Mexico and the U.S. The everchanging environment is projected onto large screens in the Children’s Museum and National Center for the Arts   </vt:lpstr>
      <vt:lpstr>Smoke and Mirrors is an artwork created by Sheldon Brown, originally commissioned by the Reuben H. Fleet Science Center in San Diego. Smoke and Mirrors allows two to six visitors at a time to enter into a shared virtual environment through their own projected computer graphic portal. The environment engages viewers in a series of activities drawn from the cultural and social history of tobacco usage. The original version of Smoke and Mirrors was built into a specific architectural environment and a traveling version has also been exhibited at various venues.</vt:lpstr>
      <vt:lpstr>Sculptures created from a variety of computer controlled modeling and fabrication processes. They each begin with the same seed of 3D object data that is transformed by a variety of algorithmic and modeling manipulations. The resulting sculptures are the intersection between material properties, object data space and constructive processes.</vt:lpstr>
      <vt:lpstr>Slide 11</vt:lpstr>
      <vt:lpstr>Slide 12</vt:lpstr>
      <vt:lpstr>Scalable City creates an urban/suburban/rural environment via a data visualization pipeline. Each step in this pipeline builds upon the previous, amplifying exaggerations, artifacts and the patterns of algorithmic process. The results of this are experiences such as prints, video installations and interactive multi-user games and virtual environments.</vt:lpstr>
      <vt:lpstr>Slide 14</vt:lpstr>
      <vt:lpstr>Bibliography</vt:lpstr>
    </vt:vector>
  </TitlesOfParts>
  <Company>UCSB</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Sheldon Brown</dc:title>
  <dc:creator>Kyle Gordon</dc:creator>
  <cp:lastModifiedBy>Kyle Gordon</cp:lastModifiedBy>
  <cp:revision>11</cp:revision>
  <dcterms:created xsi:type="dcterms:W3CDTF">2011-02-14T18:38:07Z</dcterms:created>
  <dcterms:modified xsi:type="dcterms:W3CDTF">2011-02-14T20:33:51Z</dcterms:modified>
</cp:coreProperties>
</file>