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10287000" cx="18288000"/>
  <p:notesSz cx="6858000" cy="9144000"/>
  <p:embeddedFontLst>
    <p:embeddedFont>
      <p:font typeface="Ubuntu"/>
      <p:bold r:id="rId12"/>
      <p:boldItalic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Ubuntu-boldItalic.fntdata"/><Relationship Id="rId12" Type="http://schemas.openxmlformats.org/officeDocument/2006/relationships/font" Target="fonts/Ubuntu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Relationship Id="rId4" Type="http://schemas.openxmlformats.org/officeDocument/2006/relationships/image" Target="../media/image1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jpg"/><Relationship Id="rId4" Type="http://schemas.openxmlformats.org/officeDocument/2006/relationships/image" Target="../media/image2.png"/><Relationship Id="rId5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BEAEA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3"/>
          <p:cNvGrpSpPr/>
          <p:nvPr/>
        </p:nvGrpSpPr>
        <p:grpSpPr>
          <a:xfrm>
            <a:off x="-3321704" y="-3935391"/>
            <a:ext cx="7835660" cy="7870782"/>
            <a:chOff x="1813" y="0"/>
            <a:chExt cx="809173" cy="812800"/>
          </a:xfrm>
        </p:grpSpPr>
        <p:sp>
          <p:nvSpPr>
            <p:cNvPr id="85" name="Google Shape;85;p13"/>
            <p:cNvSpPr/>
            <p:nvPr/>
          </p:nvSpPr>
          <p:spPr>
            <a:xfrm>
              <a:off x="1813" y="0"/>
              <a:ext cx="809173" cy="812800"/>
            </a:xfrm>
            <a:custGeom>
              <a:rect b="b" l="l" r="r" t="t"/>
              <a:pathLst>
                <a:path extrusionOk="0" h="812800" w="809173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99BCB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1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7" name="Google Shape;87;p13"/>
          <p:cNvGrpSpPr/>
          <p:nvPr/>
        </p:nvGrpSpPr>
        <p:grpSpPr>
          <a:xfrm>
            <a:off x="14480994" y="3158114"/>
            <a:ext cx="8518024" cy="8556205"/>
            <a:chOff x="1813" y="0"/>
            <a:chExt cx="809173" cy="812800"/>
          </a:xfrm>
        </p:grpSpPr>
        <p:sp>
          <p:nvSpPr>
            <p:cNvPr id="88" name="Google Shape;88;p13"/>
            <p:cNvSpPr/>
            <p:nvPr/>
          </p:nvSpPr>
          <p:spPr>
            <a:xfrm>
              <a:off x="1813" y="0"/>
              <a:ext cx="809173" cy="812800"/>
            </a:xfrm>
            <a:custGeom>
              <a:rect b="b" l="l" r="r" t="t"/>
              <a:pathLst>
                <a:path extrusionOk="0" h="812800" w="809173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p13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0" name="Google Shape;9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1375103">
            <a:off x="10600208" y="1214198"/>
            <a:ext cx="1315811" cy="1791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7420788">
            <a:off x="15830851" y="761504"/>
            <a:ext cx="811074" cy="13005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2" name="Google Shape;92;p13"/>
          <p:cNvGrpSpPr/>
          <p:nvPr/>
        </p:nvGrpSpPr>
        <p:grpSpPr>
          <a:xfrm>
            <a:off x="838200" y="5278535"/>
            <a:ext cx="9926999" cy="5804144"/>
            <a:chOff x="0" y="-28575"/>
            <a:chExt cx="13236000" cy="7738858"/>
          </a:xfrm>
        </p:grpSpPr>
        <p:sp>
          <p:nvSpPr>
            <p:cNvPr id="93" name="Google Shape;93;p13"/>
            <p:cNvSpPr txBox="1"/>
            <p:nvPr/>
          </p:nvSpPr>
          <p:spPr>
            <a:xfrm>
              <a:off x="0" y="1060783"/>
              <a:ext cx="13236000" cy="664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b="1" lang="en-US" sz="7200">
                  <a:solidFill>
                    <a:srgbClr val="F28383"/>
                  </a:solidFill>
                  <a:latin typeface="Ubuntu"/>
                  <a:ea typeface="Ubuntu"/>
                  <a:cs typeface="Ubuntu"/>
                  <a:sym typeface="Ubuntu"/>
                </a:rPr>
                <a:t>Social Media </a:t>
              </a:r>
              <a:endParaRPr b="1" sz="7200">
                <a:solidFill>
                  <a:srgbClr val="F28383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b="1" lang="en-US" sz="7200">
                  <a:solidFill>
                    <a:srgbClr val="F28383"/>
                  </a:solidFill>
                  <a:latin typeface="Ubuntu"/>
                  <a:ea typeface="Ubuntu"/>
                  <a:cs typeface="Ubuntu"/>
                  <a:sym typeface="Ubuntu"/>
                </a:rPr>
                <a:t>Vs.</a:t>
              </a:r>
              <a:endParaRPr b="1" sz="7200">
                <a:solidFill>
                  <a:srgbClr val="F28383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b="1" lang="en-US" sz="7200">
                  <a:solidFill>
                    <a:srgbClr val="F28383"/>
                  </a:solidFill>
                  <a:latin typeface="Ubuntu"/>
                  <a:ea typeface="Ubuntu"/>
                  <a:cs typeface="Ubuntu"/>
                  <a:sym typeface="Ubuntu"/>
                </a:rPr>
                <a:t>Artificial Intelligence</a:t>
              </a:r>
              <a:endParaRPr b="1" sz="7200">
                <a:solidFill>
                  <a:srgbClr val="F28383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b="1" sz="7200">
                <a:solidFill>
                  <a:srgbClr val="F28383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7200">
                <a:solidFill>
                  <a:srgbClr val="F28383"/>
                </a:solidFill>
                <a:latin typeface="Ubuntu"/>
                <a:ea typeface="Ubuntu"/>
                <a:cs typeface="Ubuntu"/>
                <a:sym typeface="Ubuntu"/>
              </a:endParaRPr>
            </a:p>
          </p:txBody>
        </p:sp>
        <p:sp>
          <p:nvSpPr>
            <p:cNvPr id="94" name="Google Shape;94;p13"/>
            <p:cNvSpPr txBox="1"/>
            <p:nvPr/>
          </p:nvSpPr>
          <p:spPr>
            <a:xfrm>
              <a:off x="0" y="-28575"/>
              <a:ext cx="10065300" cy="923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5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MAT-259</a:t>
              </a:r>
              <a:endParaRPr>
                <a:solidFill>
                  <a:schemeClr val="dk1"/>
                </a:solidFill>
              </a:endParaRPr>
            </a:p>
          </p:txBody>
        </p:sp>
      </p:grpSp>
      <p:pic>
        <p:nvPicPr>
          <p:cNvPr id="95" name="Google Shape;95;p13"/>
          <p:cNvPicPr preferRelativeResize="0"/>
          <p:nvPr/>
        </p:nvPicPr>
        <p:blipFill rotWithShape="1">
          <a:blip r:embed="rId5">
            <a:alphaModFix/>
          </a:blip>
          <a:srcRect b="4743" l="15004" r="16134" t="0"/>
          <a:stretch/>
        </p:blipFill>
        <p:spPr>
          <a:xfrm>
            <a:off x="8688049" y="1180200"/>
            <a:ext cx="9310536" cy="7244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BEAEA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4"/>
          <p:cNvPicPr preferRelativeResize="0"/>
          <p:nvPr/>
        </p:nvPicPr>
        <p:blipFill rotWithShape="1">
          <a:blip r:embed="rId3">
            <a:alphaModFix/>
          </a:blip>
          <a:srcRect b="3253" l="25532" r="25092" t="3253"/>
          <a:stretch/>
        </p:blipFill>
        <p:spPr>
          <a:xfrm>
            <a:off x="9424550" y="1522875"/>
            <a:ext cx="7529948" cy="8020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4"/>
          <p:cNvSpPr txBox="1"/>
          <p:nvPr/>
        </p:nvSpPr>
        <p:spPr>
          <a:xfrm>
            <a:off x="1028700" y="1317742"/>
            <a:ext cx="8115300" cy="127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199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302">
                <a:solidFill>
                  <a:srgbClr val="B171D4"/>
                </a:solidFill>
                <a:latin typeface="Ubuntu"/>
                <a:ea typeface="Ubuntu"/>
                <a:cs typeface="Ubuntu"/>
                <a:sym typeface="Ubuntu"/>
              </a:rPr>
              <a:t>Basic Structure</a:t>
            </a:r>
            <a:endParaRPr>
              <a:solidFill>
                <a:srgbClr val="B171D4"/>
              </a:solidFill>
            </a:endParaRPr>
          </a:p>
        </p:txBody>
      </p:sp>
      <p:grpSp>
        <p:nvGrpSpPr>
          <p:cNvPr id="102" name="Google Shape;102;p14"/>
          <p:cNvGrpSpPr/>
          <p:nvPr/>
        </p:nvGrpSpPr>
        <p:grpSpPr>
          <a:xfrm>
            <a:off x="1028700" y="4117668"/>
            <a:ext cx="8115300" cy="5185444"/>
            <a:chOff x="0" y="-9525"/>
            <a:chExt cx="10820400" cy="6913925"/>
          </a:xfrm>
        </p:grpSpPr>
        <p:sp>
          <p:nvSpPr>
            <p:cNvPr id="103" name="Google Shape;103;p14"/>
            <p:cNvSpPr txBox="1"/>
            <p:nvPr/>
          </p:nvSpPr>
          <p:spPr>
            <a:xfrm>
              <a:off x="0" y="-9525"/>
              <a:ext cx="10820400" cy="2856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b="1" lang="en-US" sz="2400">
                  <a:latin typeface="Ubuntu"/>
                  <a:ea typeface="Ubuntu"/>
                  <a:cs typeface="Ubuntu"/>
                  <a:sym typeface="Ubuntu"/>
                </a:rPr>
                <a:t>Category: Red-social media</a:t>
              </a:r>
              <a:endParaRPr b="1" sz="24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b="1" lang="en-US" sz="2400">
                  <a:latin typeface="Ubuntu"/>
                  <a:ea typeface="Ubuntu"/>
                  <a:cs typeface="Ubuntu"/>
                  <a:sym typeface="Ubuntu"/>
                </a:rPr>
                <a:t>Green-AI</a:t>
              </a:r>
              <a:endParaRPr b="1" sz="24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rPr b="1" lang="en-US" sz="2400">
                  <a:latin typeface="Ubuntu"/>
                  <a:ea typeface="Ubuntu"/>
                  <a:cs typeface="Ubuntu"/>
                  <a:sym typeface="Ubuntu"/>
                </a:rPr>
                <a:t>Toggle  (Boolean control)</a:t>
              </a:r>
              <a:endParaRPr b="1" sz="24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SzPts val="1100"/>
                <a:buNone/>
              </a:pPr>
              <a:r>
                <a:t/>
              </a:r>
              <a:endParaRPr b="1" sz="24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latin typeface="Ubuntu"/>
                  <a:ea typeface="Ubuntu"/>
                  <a:cs typeface="Ubuntu"/>
                  <a:sym typeface="Ubuntu"/>
                </a:rPr>
                <a:t>X:  </a:t>
              </a:r>
              <a:r>
                <a:rPr b="1" i="0" lang="en-US" sz="2400" u="none" cap="none" strike="noStrike">
                  <a:solidFill>
                    <a:srgbClr val="000000"/>
                  </a:solidFill>
                  <a:latin typeface="Ubuntu"/>
                  <a:ea typeface="Ubuntu"/>
                  <a:cs typeface="Ubuntu"/>
                  <a:sym typeface="Ubuntu"/>
                </a:rPr>
                <a:t> </a:t>
              </a:r>
              <a:r>
                <a:rPr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Time (10 AM-8 PM)</a:t>
              </a:r>
              <a:endParaRPr/>
            </a:p>
          </p:txBody>
        </p:sp>
        <p:sp>
          <p:nvSpPr>
            <p:cNvPr id="104" name="Google Shape;104;p14"/>
            <p:cNvSpPr txBox="1"/>
            <p:nvPr/>
          </p:nvSpPr>
          <p:spPr>
            <a:xfrm>
              <a:off x="0" y="2866700"/>
              <a:ext cx="10820400" cy="4037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latin typeface="Ubuntu"/>
                  <a:ea typeface="Ubuntu"/>
                  <a:cs typeface="Ubuntu"/>
                  <a:sym typeface="Ubuntu"/>
                </a:rPr>
                <a:t>Y:</a:t>
              </a:r>
              <a:r>
                <a:rPr b="1" i="0" lang="en-US" sz="2400" u="none" cap="none" strike="noStrike">
                  <a:solidFill>
                    <a:srgbClr val="000000"/>
                  </a:solidFill>
                  <a:latin typeface="Ubuntu"/>
                  <a:ea typeface="Ubuntu"/>
                  <a:cs typeface="Ubuntu"/>
                  <a:sym typeface="Ubuntu"/>
                </a:rPr>
                <a:t>  	</a:t>
              </a:r>
              <a:r>
                <a:rPr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Date (2006-2022)</a:t>
              </a:r>
              <a:endParaRPr sz="24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Z:   </a:t>
              </a:r>
              <a:r>
                <a:rPr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Item Number</a:t>
              </a:r>
              <a:r>
                <a:rPr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 (NEW-OLD)</a:t>
              </a:r>
              <a:endParaRPr sz="24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Line with changing color</a:t>
              </a:r>
              <a:endParaRPr sz="24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Press Space to show the box</a:t>
              </a:r>
              <a:endParaRPr sz="24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>
                  <a:solidFill>
                    <a:schemeClr val="dk1"/>
                  </a:solidFill>
                  <a:latin typeface="Ubuntu"/>
                  <a:ea typeface="Ubuntu"/>
                  <a:cs typeface="Ubuntu"/>
                  <a:sym typeface="Ubuntu"/>
                </a:rPr>
                <a:t>Button Controls from Yanchen</a:t>
              </a:r>
              <a:endParaRPr sz="24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endParaRPr>
            </a:p>
          </p:txBody>
        </p:sp>
        <p:sp>
          <p:nvSpPr>
            <p:cNvPr id="105" name="Google Shape;105;p14"/>
            <p:cNvSpPr txBox="1"/>
            <p:nvPr/>
          </p:nvSpPr>
          <p:spPr>
            <a:xfrm>
              <a:off x="0" y="5742925"/>
              <a:ext cx="10820400" cy="287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BEAEA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oogle Shape;110;p15"/>
          <p:cNvGrpSpPr/>
          <p:nvPr/>
        </p:nvGrpSpPr>
        <p:grpSpPr>
          <a:xfrm>
            <a:off x="-379924" y="-520930"/>
            <a:ext cx="19047848" cy="6590517"/>
            <a:chOff x="0" y="-57150"/>
            <a:chExt cx="5016717" cy="1735774"/>
          </a:xfrm>
        </p:grpSpPr>
        <p:sp>
          <p:nvSpPr>
            <p:cNvPr id="111" name="Google Shape;111;p15"/>
            <p:cNvSpPr/>
            <p:nvPr/>
          </p:nvSpPr>
          <p:spPr>
            <a:xfrm>
              <a:off x="0" y="0"/>
              <a:ext cx="5016717" cy="1678624"/>
            </a:xfrm>
            <a:custGeom>
              <a:rect b="b" l="l" r="r" t="t"/>
              <a:pathLst>
                <a:path extrusionOk="0" h="1678624" w="5016717">
                  <a:moveTo>
                    <a:pt x="0" y="0"/>
                  </a:moveTo>
                  <a:lnTo>
                    <a:pt x="5016717" y="0"/>
                  </a:lnTo>
                  <a:lnTo>
                    <a:pt x="5016717" y="1678624"/>
                  </a:lnTo>
                  <a:lnTo>
                    <a:pt x="0" y="1678624"/>
                  </a:lnTo>
                  <a:close/>
                </a:path>
              </a:pathLst>
            </a:custGeom>
            <a:solidFill>
              <a:srgbClr val="99BCBF"/>
            </a:solidFill>
            <a:ln cap="flat" cmpd="sng" w="47625">
              <a:solidFill>
                <a:srgbClr val="333333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112" name="Google Shape;112;p15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13" name="Google Shape;113;p15"/>
          <p:cNvPicPr preferRelativeResize="0"/>
          <p:nvPr/>
        </p:nvPicPr>
        <p:blipFill rotWithShape="1">
          <a:blip r:embed="rId3">
            <a:alphaModFix/>
          </a:blip>
          <a:srcRect b="0" l="10692" r="10629" t="0"/>
          <a:stretch/>
        </p:blipFill>
        <p:spPr>
          <a:xfrm>
            <a:off x="2730100" y="613450"/>
            <a:ext cx="12830198" cy="9173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/>
          <p:nvPr/>
        </p:nvSpPr>
        <p:spPr>
          <a:xfrm>
            <a:off x="3261325" y="1208800"/>
            <a:ext cx="11766558" cy="7921065"/>
          </a:xfrm>
          <a:custGeom>
            <a:rect b="b" l="l" r="r" t="t"/>
            <a:pathLst>
              <a:path extrusionOk="0" h="2088613" w="3106682">
                <a:moveTo>
                  <a:pt x="0" y="0"/>
                </a:moveTo>
                <a:lnTo>
                  <a:pt x="3106682" y="0"/>
                </a:lnTo>
                <a:lnTo>
                  <a:pt x="3106682" y="2088613"/>
                </a:lnTo>
                <a:lnTo>
                  <a:pt x="0" y="2088613"/>
                </a:lnTo>
                <a:close/>
              </a:path>
            </a:pathLst>
          </a:custGeom>
          <a:solidFill>
            <a:srgbClr val="EBEAEA"/>
          </a:solidFill>
          <a:ln>
            <a:noFill/>
          </a:ln>
        </p:spPr>
      </p:sp>
      <p:grpSp>
        <p:nvGrpSpPr>
          <p:cNvPr id="115" name="Google Shape;115;p15"/>
          <p:cNvGrpSpPr/>
          <p:nvPr/>
        </p:nvGrpSpPr>
        <p:grpSpPr>
          <a:xfrm>
            <a:off x="5436570" y="3413814"/>
            <a:ext cx="8275070" cy="4947975"/>
            <a:chOff x="0" y="-219075"/>
            <a:chExt cx="11033427" cy="6597300"/>
          </a:xfrm>
        </p:grpSpPr>
        <p:sp>
          <p:nvSpPr>
            <p:cNvPr id="116" name="Google Shape;116;p15"/>
            <p:cNvSpPr txBox="1"/>
            <p:nvPr/>
          </p:nvSpPr>
          <p:spPr>
            <a:xfrm>
              <a:off x="1666227" y="-219075"/>
              <a:ext cx="9367200" cy="6597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500">
                  <a:latin typeface="Ubuntu"/>
                  <a:ea typeface="Ubuntu"/>
                  <a:cs typeface="Ubuntu"/>
                  <a:sym typeface="Ubuntu"/>
                </a:rPr>
                <a:t>A mouse left-drag:  </a:t>
              </a:r>
              <a:r>
                <a:rPr lang="en-US" sz="2500">
                  <a:latin typeface="Ubuntu"/>
                  <a:ea typeface="Ubuntu"/>
                  <a:cs typeface="Ubuntu"/>
                  <a:sym typeface="Ubuntu"/>
                </a:rPr>
                <a:t>rotate the camera around the subject</a:t>
              </a:r>
              <a:endParaRPr sz="700"/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700"/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500">
                  <a:latin typeface="Ubuntu"/>
                  <a:ea typeface="Ubuntu"/>
                  <a:cs typeface="Ubuntu"/>
                  <a:sym typeface="Ubuntu"/>
                </a:rPr>
                <a:t>A double-click restores the camera to its original position. </a:t>
              </a:r>
              <a:endParaRPr sz="25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500">
                  <a:latin typeface="Ubuntu"/>
                  <a:ea typeface="Ubuntu"/>
                  <a:cs typeface="Ubuntu"/>
                  <a:sym typeface="Ubuntu"/>
                </a:rPr>
                <a:t>Mouse Near Point: Show Book Title</a:t>
              </a:r>
              <a:endParaRPr sz="25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500">
                  <a:latin typeface="Ubuntu"/>
                  <a:ea typeface="Ubuntu"/>
                  <a:cs typeface="Ubuntu"/>
                  <a:sym typeface="Ubuntu"/>
                </a:rPr>
                <a:t>Press SHIFT: Show Check-out Date Instead</a:t>
              </a:r>
              <a:endParaRPr sz="25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0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500">
                  <a:latin typeface="Ubuntu"/>
                  <a:ea typeface="Ubuntu"/>
                  <a:cs typeface="Ubuntu"/>
                  <a:sym typeface="Ubuntu"/>
                </a:rPr>
                <a:t>Press CONTROL: Show ItemNumber Instead</a:t>
              </a:r>
              <a:endParaRPr sz="2500">
                <a:latin typeface="Ubuntu"/>
                <a:ea typeface="Ubuntu"/>
                <a:cs typeface="Ubuntu"/>
                <a:sym typeface="Ubuntu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"/>
            </a:p>
          </p:txBody>
        </p:sp>
        <p:sp>
          <p:nvSpPr>
            <p:cNvPr id="117" name="Google Shape;117;p15"/>
            <p:cNvSpPr txBox="1"/>
            <p:nvPr/>
          </p:nvSpPr>
          <p:spPr>
            <a:xfrm>
              <a:off x="0" y="-219075"/>
              <a:ext cx="1036500" cy="6501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r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4800" u="none" cap="none" strike="noStrike">
                  <a:solidFill>
                    <a:srgbClr val="000000"/>
                  </a:solidFill>
                  <a:latin typeface="Ubuntu"/>
                  <a:ea typeface="Ubuntu"/>
                  <a:cs typeface="Ubuntu"/>
                  <a:sym typeface="Ubuntu"/>
                </a:rPr>
                <a:t>01</a:t>
              </a:r>
              <a:endParaRPr/>
            </a:p>
            <a:p>
              <a:pPr indent="0" lvl="0" marL="0" marR="0" rtl="0" algn="r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4800" u="none" cap="none" strike="noStrike">
                  <a:solidFill>
                    <a:srgbClr val="000000"/>
                  </a:solidFill>
                  <a:latin typeface="Ubuntu"/>
                  <a:ea typeface="Ubuntu"/>
                  <a:cs typeface="Ubuntu"/>
                  <a:sym typeface="Ubuntu"/>
                </a:rPr>
                <a:t>02</a:t>
              </a:r>
              <a:endParaRPr/>
            </a:p>
            <a:p>
              <a:pPr indent="0" lvl="0" marL="0" marR="0" rtl="0" algn="r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4800" u="none" cap="none" strike="noStrike">
                  <a:solidFill>
                    <a:srgbClr val="000000"/>
                  </a:solidFill>
                  <a:latin typeface="Ubuntu"/>
                  <a:ea typeface="Ubuntu"/>
                  <a:cs typeface="Ubuntu"/>
                  <a:sym typeface="Ubuntu"/>
                </a:rPr>
                <a:t>03</a:t>
              </a:r>
              <a:endParaRPr/>
            </a:p>
            <a:p>
              <a:pPr indent="0" lvl="0" marL="0" marR="0" rtl="0" algn="r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4800" u="none" cap="none" strike="noStrike">
                  <a:solidFill>
                    <a:srgbClr val="000000"/>
                  </a:solidFill>
                  <a:latin typeface="Ubuntu"/>
                  <a:ea typeface="Ubuntu"/>
                  <a:cs typeface="Ubuntu"/>
                  <a:sym typeface="Ubuntu"/>
                </a:rPr>
                <a:t>04</a:t>
              </a:r>
              <a:endParaRPr/>
            </a:p>
            <a:p>
              <a:pPr indent="0" lvl="0" marL="0" marR="0" rtl="0" algn="r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4800" u="none" cap="none" strike="noStrike">
                  <a:solidFill>
                    <a:srgbClr val="000000"/>
                  </a:solidFill>
                  <a:latin typeface="Ubuntu"/>
                  <a:ea typeface="Ubuntu"/>
                  <a:cs typeface="Ubuntu"/>
                  <a:sym typeface="Ubuntu"/>
                </a:rPr>
                <a:t>05</a:t>
              </a:r>
              <a:endParaRPr/>
            </a:p>
          </p:txBody>
        </p:sp>
      </p:grpSp>
      <p:sp>
        <p:nvSpPr>
          <p:cNvPr id="118" name="Google Shape;118;p15"/>
          <p:cNvSpPr txBox="1"/>
          <p:nvPr/>
        </p:nvSpPr>
        <p:spPr>
          <a:xfrm>
            <a:off x="3534946" y="1520700"/>
            <a:ext cx="11218200" cy="123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1" marL="0" marR="0" rtl="0" algn="ctr">
              <a:lnSpc>
                <a:spcPct val="16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0">
                <a:solidFill>
                  <a:srgbClr val="4EBC9D"/>
                </a:solidFill>
                <a:latin typeface="Ubuntu"/>
                <a:ea typeface="Ubuntu"/>
                <a:cs typeface="Ubuntu"/>
                <a:sym typeface="Ubuntu"/>
              </a:rPr>
              <a:t>INTERACTIONS</a:t>
            </a:r>
            <a:endParaRPr>
              <a:solidFill>
                <a:srgbClr val="4EBC9D"/>
              </a:solidFill>
            </a:endParaRPr>
          </a:p>
        </p:txBody>
      </p:sp>
      <p:pic>
        <p:nvPicPr>
          <p:cNvPr id="119" name="Google Shape;119;p15"/>
          <p:cNvPicPr preferRelativeResize="0"/>
          <p:nvPr/>
        </p:nvPicPr>
        <p:blipFill rotWithShape="1">
          <a:blip r:embed="rId4">
            <a:alphaModFix/>
          </a:blip>
          <a:srcRect b="30707" l="25004" r="36849" t="48156"/>
          <a:stretch/>
        </p:blipFill>
        <p:spPr>
          <a:xfrm>
            <a:off x="1708073" y="8312191"/>
            <a:ext cx="4048200" cy="1261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BEAEA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462338" y="828128"/>
            <a:ext cx="1223083" cy="84818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6"/>
          <p:cNvSpPr txBox="1"/>
          <p:nvPr/>
        </p:nvSpPr>
        <p:spPr>
          <a:xfrm>
            <a:off x="1028700" y="1290321"/>
            <a:ext cx="9386100" cy="1371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499">
                <a:solidFill>
                  <a:srgbClr val="79A1BF"/>
                </a:solidFill>
                <a:latin typeface="Ubuntu"/>
                <a:ea typeface="Ubuntu"/>
                <a:cs typeface="Ubuntu"/>
                <a:sym typeface="Ubuntu"/>
              </a:rPr>
              <a:t>Keyboard Control</a:t>
            </a:r>
            <a:endParaRPr>
              <a:solidFill>
                <a:srgbClr val="79A1BF"/>
              </a:solidFill>
            </a:endParaRPr>
          </a:p>
        </p:txBody>
      </p:sp>
      <p:grpSp>
        <p:nvGrpSpPr>
          <p:cNvPr id="126" name="Google Shape;126;p16"/>
          <p:cNvGrpSpPr/>
          <p:nvPr/>
        </p:nvGrpSpPr>
        <p:grpSpPr>
          <a:xfrm>
            <a:off x="1174873" y="6138162"/>
            <a:ext cx="5141250" cy="907642"/>
            <a:chOff x="0" y="-19050"/>
            <a:chExt cx="6855000" cy="1210189"/>
          </a:xfrm>
        </p:grpSpPr>
        <p:sp>
          <p:nvSpPr>
            <p:cNvPr id="127" name="Google Shape;127;p16"/>
            <p:cNvSpPr txBox="1"/>
            <p:nvPr/>
          </p:nvSpPr>
          <p:spPr>
            <a:xfrm>
              <a:off x="0" y="903739"/>
              <a:ext cx="6542700" cy="287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16"/>
            <p:cNvSpPr txBox="1"/>
            <p:nvPr/>
          </p:nvSpPr>
          <p:spPr>
            <a:xfrm>
              <a:off x="0" y="-19050"/>
              <a:ext cx="6855000" cy="656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200">
                  <a:solidFill>
                    <a:srgbClr val="F28383"/>
                  </a:solidFill>
                  <a:latin typeface="Ubuntu"/>
                  <a:ea typeface="Ubuntu"/>
                  <a:cs typeface="Ubuntu"/>
                  <a:sym typeface="Ubuntu"/>
                </a:rPr>
                <a:t>keyPressed</a:t>
              </a:r>
              <a:endParaRPr/>
            </a:p>
          </p:txBody>
        </p:sp>
      </p:grpSp>
      <p:grpSp>
        <p:nvGrpSpPr>
          <p:cNvPr id="129" name="Google Shape;129;p16"/>
          <p:cNvGrpSpPr/>
          <p:nvPr/>
        </p:nvGrpSpPr>
        <p:grpSpPr>
          <a:xfrm>
            <a:off x="6573349" y="6138162"/>
            <a:ext cx="5141250" cy="907642"/>
            <a:chOff x="0" y="-19050"/>
            <a:chExt cx="6855000" cy="1210189"/>
          </a:xfrm>
        </p:grpSpPr>
        <p:sp>
          <p:nvSpPr>
            <p:cNvPr id="130" name="Google Shape;130;p16"/>
            <p:cNvSpPr txBox="1"/>
            <p:nvPr/>
          </p:nvSpPr>
          <p:spPr>
            <a:xfrm>
              <a:off x="0" y="903739"/>
              <a:ext cx="6438600" cy="287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16"/>
            <p:cNvSpPr txBox="1"/>
            <p:nvPr/>
          </p:nvSpPr>
          <p:spPr>
            <a:xfrm>
              <a:off x="0" y="-19050"/>
              <a:ext cx="6855000" cy="656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200">
                  <a:solidFill>
                    <a:srgbClr val="F28383"/>
                  </a:solidFill>
                  <a:latin typeface="Ubuntu"/>
                  <a:ea typeface="Ubuntu"/>
                  <a:cs typeface="Ubuntu"/>
                  <a:sym typeface="Ubuntu"/>
                </a:rPr>
                <a:t>KeyReleased</a:t>
              </a:r>
              <a:endParaRPr/>
            </a:p>
          </p:txBody>
        </p:sp>
      </p:grpSp>
      <p:grpSp>
        <p:nvGrpSpPr>
          <p:cNvPr id="132" name="Google Shape;132;p16"/>
          <p:cNvGrpSpPr/>
          <p:nvPr/>
        </p:nvGrpSpPr>
        <p:grpSpPr>
          <a:xfrm>
            <a:off x="12136007" y="6138162"/>
            <a:ext cx="5141250" cy="907642"/>
            <a:chOff x="0" y="-19050"/>
            <a:chExt cx="6855000" cy="1210189"/>
          </a:xfrm>
        </p:grpSpPr>
        <p:sp>
          <p:nvSpPr>
            <p:cNvPr id="133" name="Google Shape;133;p16"/>
            <p:cNvSpPr txBox="1"/>
            <p:nvPr/>
          </p:nvSpPr>
          <p:spPr>
            <a:xfrm>
              <a:off x="0" y="903739"/>
              <a:ext cx="6855000" cy="287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16"/>
            <p:cNvSpPr txBox="1"/>
            <p:nvPr/>
          </p:nvSpPr>
          <p:spPr>
            <a:xfrm>
              <a:off x="0" y="-19050"/>
              <a:ext cx="6855000" cy="656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200">
                  <a:solidFill>
                    <a:srgbClr val="F28383"/>
                  </a:solidFill>
                  <a:latin typeface="Ubuntu"/>
                  <a:ea typeface="Ubuntu"/>
                  <a:cs typeface="Ubuntu"/>
                  <a:sym typeface="Ubuntu"/>
                </a:rPr>
                <a:t>ROTATION</a:t>
              </a:r>
              <a:endParaRPr/>
            </a:p>
          </p:txBody>
        </p:sp>
      </p:grpSp>
      <p:pic>
        <p:nvPicPr>
          <p:cNvPr id="135" name="Google Shape;135;p16"/>
          <p:cNvPicPr preferRelativeResize="0"/>
          <p:nvPr/>
        </p:nvPicPr>
        <p:blipFill rotWithShape="1">
          <a:blip r:embed="rId4">
            <a:alphaModFix/>
          </a:blip>
          <a:srcRect b="0" l="18397" r="15852" t="0"/>
          <a:stretch/>
        </p:blipFill>
        <p:spPr>
          <a:xfrm>
            <a:off x="10761976" y="498100"/>
            <a:ext cx="6151752" cy="5262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BEAEA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7"/>
          <p:cNvSpPr/>
          <p:nvPr/>
        </p:nvSpPr>
        <p:spPr>
          <a:xfrm>
            <a:off x="722025" y="2604200"/>
            <a:ext cx="12102158" cy="6985947"/>
          </a:xfrm>
          <a:custGeom>
            <a:rect b="b" l="l" r="r" t="t"/>
            <a:pathLst>
              <a:path extrusionOk="0" h="1850582" w="3201629">
                <a:moveTo>
                  <a:pt x="0" y="0"/>
                </a:moveTo>
                <a:lnTo>
                  <a:pt x="3201629" y="0"/>
                </a:lnTo>
                <a:lnTo>
                  <a:pt x="3201629" y="1850582"/>
                </a:lnTo>
                <a:lnTo>
                  <a:pt x="0" y="1850582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cap="flat" cmpd="sng" w="47625">
            <a:solidFill>
              <a:srgbClr val="333333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141" name="Google Shape;141;p17"/>
          <p:cNvPicPr preferRelativeResize="0"/>
          <p:nvPr/>
        </p:nvPicPr>
        <p:blipFill rotWithShape="1">
          <a:blip r:embed="rId3">
            <a:alphaModFix/>
          </a:blip>
          <a:srcRect b="26700" l="0" r="0" t="34947"/>
          <a:stretch/>
        </p:blipFill>
        <p:spPr>
          <a:xfrm>
            <a:off x="748505" y="2631077"/>
            <a:ext cx="12057724" cy="6936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513380" y="2584563"/>
            <a:ext cx="1209383" cy="186842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7"/>
          <p:cNvSpPr txBox="1"/>
          <p:nvPr/>
        </p:nvSpPr>
        <p:spPr>
          <a:xfrm>
            <a:off x="977105" y="777502"/>
            <a:ext cx="16723200" cy="127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199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302">
                <a:solidFill>
                  <a:srgbClr val="79A1BF"/>
                </a:solidFill>
                <a:latin typeface="Ubuntu"/>
                <a:ea typeface="Ubuntu"/>
                <a:cs typeface="Ubuntu"/>
                <a:sym typeface="Ubuntu"/>
              </a:rPr>
              <a:t>Fun Exploration for patterns</a:t>
            </a:r>
            <a:endParaRPr>
              <a:solidFill>
                <a:srgbClr val="79A1BF"/>
              </a:solidFill>
            </a:endParaRPr>
          </a:p>
        </p:txBody>
      </p:sp>
      <p:pic>
        <p:nvPicPr>
          <p:cNvPr id="144" name="Google Shape;144;p17"/>
          <p:cNvPicPr preferRelativeResize="0"/>
          <p:nvPr/>
        </p:nvPicPr>
        <p:blipFill rotWithShape="1">
          <a:blip r:embed="rId5">
            <a:alphaModFix/>
          </a:blip>
          <a:srcRect b="5055" l="25989" r="25485" t="5786"/>
          <a:stretch/>
        </p:blipFill>
        <p:spPr>
          <a:xfrm>
            <a:off x="12702925" y="5019401"/>
            <a:ext cx="5439140" cy="5621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BEAEA"/>
        </a:solidFill>
      </p:bgPr>
    </p:bg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8"/>
          <p:cNvPicPr preferRelativeResize="0"/>
          <p:nvPr/>
        </p:nvPicPr>
        <p:blipFill rotWithShape="1">
          <a:blip r:embed="rId3">
            <a:alphaModFix/>
          </a:blip>
          <a:srcRect b="7652" l="19442" r="20587" t="7880"/>
          <a:stretch/>
        </p:blipFill>
        <p:spPr>
          <a:xfrm>
            <a:off x="4591050" y="2158800"/>
            <a:ext cx="8875377" cy="7032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0" name="Google Shape;150;p18"/>
          <p:cNvGrpSpPr/>
          <p:nvPr/>
        </p:nvGrpSpPr>
        <p:grpSpPr>
          <a:xfrm>
            <a:off x="-2217778" y="-1744095"/>
            <a:ext cx="5520844" cy="5545590"/>
            <a:chOff x="1813" y="0"/>
            <a:chExt cx="809173" cy="812800"/>
          </a:xfrm>
        </p:grpSpPr>
        <p:sp>
          <p:nvSpPr>
            <p:cNvPr id="151" name="Google Shape;151;p18"/>
            <p:cNvSpPr/>
            <p:nvPr/>
          </p:nvSpPr>
          <p:spPr>
            <a:xfrm>
              <a:off x="1813" y="0"/>
              <a:ext cx="809173" cy="812800"/>
            </a:xfrm>
            <a:custGeom>
              <a:rect b="b" l="l" r="r" t="t"/>
              <a:pathLst>
                <a:path extrusionOk="0" h="812800" w="809173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EFA08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18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3" name="Google Shape;153;p18"/>
          <p:cNvSpPr txBox="1"/>
          <p:nvPr/>
        </p:nvSpPr>
        <p:spPr>
          <a:xfrm>
            <a:off x="1028700" y="756205"/>
            <a:ext cx="15073154" cy="15752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20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0671" u="none" cap="none" strike="noStrike">
                <a:solidFill>
                  <a:srgbClr val="000000"/>
                </a:solidFill>
                <a:latin typeface="Ubuntu"/>
                <a:ea typeface="Ubuntu"/>
                <a:cs typeface="Ubuntu"/>
                <a:sym typeface="Ubuntu"/>
              </a:rPr>
              <a:t>Thank you!</a:t>
            </a:r>
            <a:endParaRPr/>
          </a:p>
        </p:txBody>
      </p:sp>
      <p:grpSp>
        <p:nvGrpSpPr>
          <p:cNvPr id="154" name="Google Shape;154;p18"/>
          <p:cNvGrpSpPr/>
          <p:nvPr/>
        </p:nvGrpSpPr>
        <p:grpSpPr>
          <a:xfrm>
            <a:off x="16112729" y="6820657"/>
            <a:ext cx="4853532" cy="4875287"/>
            <a:chOff x="1813" y="0"/>
            <a:chExt cx="809173" cy="812800"/>
          </a:xfrm>
        </p:grpSpPr>
        <p:sp>
          <p:nvSpPr>
            <p:cNvPr id="155" name="Google Shape;155;p18"/>
            <p:cNvSpPr/>
            <p:nvPr/>
          </p:nvSpPr>
          <p:spPr>
            <a:xfrm>
              <a:off x="1813" y="0"/>
              <a:ext cx="809173" cy="812800"/>
            </a:xfrm>
            <a:custGeom>
              <a:rect b="b" l="l" r="r" t="t"/>
              <a:pathLst>
                <a:path extrusionOk="0" h="812800" w="809173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F2838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18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7" name="Google Shape;157;p18"/>
          <p:cNvSpPr txBox="1"/>
          <p:nvPr/>
        </p:nvSpPr>
        <p:spPr>
          <a:xfrm>
            <a:off x="2090109" y="9448800"/>
            <a:ext cx="15169191" cy="3714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1995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Ubuntu"/>
                <a:ea typeface="Ubuntu"/>
                <a:cs typeface="Ubuntu"/>
                <a:sym typeface="Ubuntu"/>
              </a:rPr>
              <a:t>Write a closing statement or call-to-action here.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