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8" r:id="rId3"/>
    <p:sldId id="261" r:id="rId4"/>
    <p:sldId id="257" r:id="rId5"/>
    <p:sldId id="262" r:id="rId6"/>
    <p:sldId id="263" r:id="rId7"/>
    <p:sldId id="266" r:id="rId8"/>
    <p:sldId id="267" r:id="rId9"/>
    <p:sldId id="268" r:id="rId10"/>
    <p:sldId id="269" r:id="rId11"/>
    <p:sldId id="270" r:id="rId12"/>
    <p:sldId id="272" r:id="rId13"/>
    <p:sldId id="271" r:id="rId14"/>
    <p:sldId id="273"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2" d="100"/>
          <a:sy n="72" d="100"/>
        </p:scale>
        <p:origin x="-486"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0046304B-F594-475C-AC98-D61F7EEF2B07}" type="datetimeFigureOut">
              <a:rPr lang="en-US" smtClean="0"/>
              <a:pPr/>
              <a:t>2/15/2011</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62E26B7B-C061-4FE5-903A-74C3082FB1EA}" type="slidenum">
              <a:rPr lang="en-US" smtClean="0"/>
              <a:pPr/>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046304B-F594-475C-AC98-D61F7EEF2B07}" type="datetimeFigureOut">
              <a:rPr lang="en-US" smtClean="0"/>
              <a:pPr/>
              <a:t>2/15/2011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E26B7B-C061-4FE5-903A-74C3082FB1EA}"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62E26B7B-C061-4FE5-903A-74C3082FB1EA}" type="slidenum">
              <a:rPr lang="en-US" smtClean="0"/>
              <a:pPr/>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046304B-F594-475C-AC98-D61F7EEF2B07}" type="datetimeFigureOut">
              <a:rPr lang="en-US" smtClean="0"/>
              <a:pPr/>
              <a:t>2/15/2011</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0046304B-F594-475C-AC98-D61F7EEF2B07}" type="datetimeFigureOut">
              <a:rPr lang="en-US" smtClean="0"/>
              <a:pPr/>
              <a:t>2/15/2011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62E26B7B-C061-4FE5-903A-74C3082FB1EA}" type="slidenum">
              <a:rPr lang="en-US" smtClean="0"/>
              <a:pPr/>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0046304B-F594-475C-AC98-D61F7EEF2B07}" type="datetimeFigureOut">
              <a:rPr lang="en-US" smtClean="0"/>
              <a:pPr/>
              <a:t>2/15/2011</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62E26B7B-C061-4FE5-903A-74C3082FB1EA}" type="slidenum">
              <a:rPr lang="en-US" smtClean="0"/>
              <a:pPr/>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0046304B-F594-475C-AC98-D61F7EEF2B07}" type="datetimeFigureOut">
              <a:rPr lang="en-US" smtClean="0"/>
              <a:pPr/>
              <a:t>2/15/2011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E26B7B-C061-4FE5-903A-74C3082FB1EA}" type="slidenum">
              <a:rPr lang="en-US" smtClean="0"/>
              <a:pPr/>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0046304B-F594-475C-AC98-D61F7EEF2B07}" type="datetimeFigureOut">
              <a:rPr lang="en-US" smtClean="0"/>
              <a:pPr/>
              <a:t>2/15/2011</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62E26B7B-C061-4FE5-903A-74C3082FB1EA}" type="slidenum">
              <a:rPr lang="en-US" smtClean="0"/>
              <a:pPr/>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046304B-F594-475C-AC98-D61F7EEF2B07}" type="datetimeFigureOut">
              <a:rPr lang="en-US" smtClean="0"/>
              <a:pPr/>
              <a:t>2/15/2011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62E26B7B-C061-4FE5-903A-74C3082FB1E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0046304B-F594-475C-AC98-D61F7EEF2B07}" type="datetimeFigureOut">
              <a:rPr lang="en-US" smtClean="0"/>
              <a:pPr/>
              <a:t>2/15/2011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62E26B7B-C061-4FE5-903A-74C3082FB1E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62E26B7B-C061-4FE5-903A-74C3082FB1EA}" type="slidenum">
              <a:rPr lang="en-US" smtClean="0"/>
              <a:pPr/>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0046304B-F594-475C-AC98-D61F7EEF2B07}" type="datetimeFigureOut">
              <a:rPr lang="en-US" smtClean="0"/>
              <a:pPr/>
              <a:t>2/15/2011</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62E26B7B-C061-4FE5-903A-74C3082FB1EA}" type="slidenum">
              <a:rPr lang="en-US" smtClean="0"/>
              <a:pPr/>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0046304B-F594-475C-AC98-D61F7EEF2B07}" type="datetimeFigureOut">
              <a:rPr lang="en-US" smtClean="0"/>
              <a:pPr/>
              <a:t>2/15/2011</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0046304B-F594-475C-AC98-D61F7EEF2B07}" type="datetimeFigureOut">
              <a:rPr lang="en-US" smtClean="0"/>
              <a:pPr/>
              <a:t>2/15/2011</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62E26B7B-C061-4FE5-903A-74C3082FB1EA}" type="slidenum">
              <a:rPr lang="en-US" smtClean="0"/>
              <a:pPr/>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www.aaronkoblin.com/work/rh/index.html" TargetMode="External"/><Relationship Id="rId2" Type="http://schemas.openxmlformats.org/officeDocument/2006/relationships/hyperlink" Target="http://uebersee.us/projects/powerplants" TargetMode="External"/><Relationship Id="rId1" Type="http://schemas.openxmlformats.org/officeDocument/2006/relationships/slideLayout" Target="../slideLayouts/slideLayout1.xml"/><Relationship Id="rId6" Type="http://schemas.openxmlformats.org/officeDocument/2006/relationships/hyperlink" Target="http://uebersee.us/projects/ecloud" TargetMode="External"/><Relationship Id="rId5" Type="http://schemas.openxmlformats.org/officeDocument/2006/relationships/hyperlink" Target="http://directedplay.com/hiddenlight.html" TargetMode="External"/><Relationship Id="rId4" Type="http://schemas.openxmlformats.org/officeDocument/2006/relationships/hyperlink" Target="http://www.aaronkoblin.com/work.html"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cstate="print"/>
          <a:srcRect/>
          <a:stretch>
            <a:fillRect/>
          </a:stretch>
        </p:blipFill>
        <p:spPr bwMode="auto">
          <a:xfrm>
            <a:off x="0" y="0"/>
            <a:ext cx="9620935" cy="6172200"/>
          </a:xfrm>
          <a:prstGeom prst="rect">
            <a:avLst/>
          </a:prstGeom>
          <a:noFill/>
          <a:ln w="9525">
            <a:noFill/>
            <a:miter lim="800000"/>
            <a:headEnd/>
            <a:tailEnd/>
          </a:ln>
        </p:spPr>
      </p:pic>
      <p:sp>
        <p:nvSpPr>
          <p:cNvPr id="3" name="Subtitle 2"/>
          <p:cNvSpPr>
            <a:spLocks noGrp="1"/>
          </p:cNvSpPr>
          <p:nvPr>
            <p:ph type="subTitle" idx="1"/>
          </p:nvPr>
        </p:nvSpPr>
        <p:spPr/>
        <p:txBody>
          <a:bodyPr/>
          <a:lstStyle/>
          <a:p>
            <a:endParaRPr lang="en-US" dirty="0"/>
          </a:p>
        </p:txBody>
      </p:sp>
      <p:sp>
        <p:nvSpPr>
          <p:cNvPr id="2" name="Title 1"/>
          <p:cNvSpPr>
            <a:spLocks noGrp="1"/>
          </p:cNvSpPr>
          <p:nvPr>
            <p:ph type="ctrTitle"/>
          </p:nvPr>
        </p:nvSpPr>
        <p:spPr/>
        <p:txBody>
          <a:bodyPr/>
          <a:lstStyle/>
          <a:p>
            <a:r>
              <a:rPr lang="en-US" dirty="0" smtClean="0"/>
              <a:t>Ariel </a:t>
            </a:r>
            <a:r>
              <a:rPr lang="en-US" dirty="0" err="1" smtClean="0"/>
              <a:t>Ouziel</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Aaron </a:t>
            </a:r>
            <a:r>
              <a:rPr lang="en-US" dirty="0" err="1" smtClean="0"/>
              <a:t>Koblin</a:t>
            </a:r>
            <a:endParaRPr lang="en-US" dirty="0"/>
          </a:p>
        </p:txBody>
      </p:sp>
      <p:sp>
        <p:nvSpPr>
          <p:cNvPr id="3" name="Content Placeholder 2"/>
          <p:cNvSpPr>
            <a:spLocks noGrp="1"/>
          </p:cNvSpPr>
          <p:nvPr>
            <p:ph sz="quarter" idx="1"/>
          </p:nvPr>
        </p:nvSpPr>
        <p:spPr/>
        <p:txBody>
          <a:bodyPr/>
          <a:lstStyle/>
          <a:p>
            <a:r>
              <a:rPr lang="en-US" dirty="0" smtClean="0"/>
              <a:t>He received the National Science foundation's first place award for science visualization.</a:t>
            </a:r>
          </a:p>
          <a:p>
            <a:endParaRPr lang="en-US" dirty="0" smtClean="0"/>
          </a:p>
          <a:p>
            <a:r>
              <a:rPr lang="en-US" dirty="0" smtClean="0"/>
              <a:t>One of the leading people to take the relationship between people and technology and combine them.</a:t>
            </a:r>
          </a:p>
          <a:p>
            <a:endParaRPr lang="en-US" dirty="0" smtClean="0"/>
          </a:p>
          <a:p>
            <a:r>
              <a:rPr lang="en-US" dirty="0" smtClean="0"/>
              <a:t>Nominations 2009 - Grammy (Best Short Form Music Video) - UK VMA (Best Rock Video), British Design Museum Awards</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endParaRPr lang="en-US"/>
          </a:p>
        </p:txBody>
      </p:sp>
      <p:sp>
        <p:nvSpPr>
          <p:cNvPr id="3" name="Title 2"/>
          <p:cNvSpPr>
            <a:spLocks noGrp="1"/>
          </p:cNvSpPr>
          <p:nvPr>
            <p:ph type="title"/>
          </p:nvPr>
        </p:nvSpPr>
        <p:spPr/>
        <p:txBody>
          <a:bodyPr/>
          <a:lstStyle/>
          <a:p>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
            </a:r>
            <a:endParaRPr lang="en-US" dirty="0"/>
          </a:p>
        </p:txBody>
      </p:sp>
      <p:sp>
        <p:nvSpPr>
          <p:cNvPr id="3" name="Picture Placeholder 2"/>
          <p:cNvSpPr>
            <a:spLocks noGrp="1"/>
          </p:cNvSpPr>
          <p:nvPr>
            <p:ph type="pic" idx="1"/>
          </p:nvPr>
        </p:nvSpPr>
        <p:spPr/>
      </p:sp>
      <p:sp>
        <p:nvSpPr>
          <p:cNvPr id="4" name="Text Placeholder 3"/>
          <p:cNvSpPr>
            <a:spLocks noGrp="1"/>
          </p:cNvSpPr>
          <p:nvPr>
            <p:ph type="body" sz="half" idx="2"/>
          </p:nvPr>
        </p:nvSpPr>
        <p:spPr>
          <a:xfrm>
            <a:off x="152400" y="228600"/>
            <a:ext cx="2895600" cy="3352800"/>
          </a:xfrm>
        </p:spPr>
        <p:txBody>
          <a:bodyPr>
            <a:normAutofit/>
          </a:bodyPr>
          <a:lstStyle/>
          <a:p>
            <a:endParaRPr lang="en-US" dirty="0" smtClean="0"/>
          </a:p>
          <a:p>
            <a:r>
              <a:rPr lang="en-US" dirty="0" smtClean="0"/>
              <a:t>-78’ tall</a:t>
            </a:r>
          </a:p>
          <a:p>
            <a:r>
              <a:rPr lang="en-US" dirty="0" smtClean="0"/>
              <a:t>-Can be put anywhere without needing to be attached to a power grid</a:t>
            </a:r>
          </a:p>
          <a:p>
            <a:r>
              <a:rPr lang="en-US" dirty="0" smtClean="0"/>
              <a:t>-Solar powered</a:t>
            </a:r>
          </a:p>
          <a:p>
            <a:r>
              <a:rPr lang="en-US" dirty="0" smtClean="0"/>
              <a:t>-Self-sustaining</a:t>
            </a:r>
          </a:p>
          <a:p>
            <a:r>
              <a:rPr lang="en-US" dirty="0" smtClean="0"/>
              <a:t>-Flexible power plants that sway in the wind</a:t>
            </a:r>
            <a:endParaRPr lang="en-US" dirty="0"/>
          </a:p>
        </p:txBody>
      </p:sp>
      <p:pic>
        <p:nvPicPr>
          <p:cNvPr id="8194" name="Picture 2"/>
          <p:cNvPicPr>
            <a:picLocks noChangeAspect="1" noChangeArrowheads="1"/>
          </p:cNvPicPr>
          <p:nvPr/>
        </p:nvPicPr>
        <p:blipFill>
          <a:blip r:embed="rId2" cstate="print"/>
          <a:srcRect/>
          <a:stretch>
            <a:fillRect/>
          </a:stretch>
        </p:blipFill>
        <p:spPr bwMode="auto">
          <a:xfrm>
            <a:off x="3007570" y="228600"/>
            <a:ext cx="6136430" cy="3790950"/>
          </a:xfrm>
          <a:prstGeom prst="rect">
            <a:avLst/>
          </a:prstGeom>
          <a:noFill/>
          <a:ln w="9525">
            <a:noFill/>
            <a:miter lim="800000"/>
            <a:headEnd/>
            <a:tailEnd/>
          </a:ln>
        </p:spPr>
      </p:pic>
      <p:pic>
        <p:nvPicPr>
          <p:cNvPr id="8195" name="Picture 3"/>
          <p:cNvPicPr>
            <a:picLocks noChangeAspect="1" noChangeArrowheads="1"/>
          </p:cNvPicPr>
          <p:nvPr/>
        </p:nvPicPr>
        <p:blipFill>
          <a:blip r:embed="rId3" cstate="print"/>
          <a:srcRect/>
          <a:stretch>
            <a:fillRect/>
          </a:stretch>
        </p:blipFill>
        <p:spPr bwMode="auto">
          <a:xfrm>
            <a:off x="152400" y="3448050"/>
            <a:ext cx="5519703" cy="3409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7170" name="Picture 2"/>
          <p:cNvPicPr>
            <a:picLocks noGrp="1" noChangeAspect="1" noChangeArrowheads="1"/>
          </p:cNvPicPr>
          <p:nvPr>
            <p:ph sz="quarter" idx="1"/>
          </p:nvPr>
        </p:nvPicPr>
        <p:blipFill>
          <a:blip r:embed="rId2" cstate="print"/>
          <a:srcRect/>
          <a:stretch>
            <a:fillRect/>
          </a:stretch>
        </p:blipFill>
        <p:spPr bwMode="auto">
          <a:xfrm>
            <a:off x="-112038" y="762000"/>
            <a:ext cx="9256038" cy="5718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228600" y="2819400"/>
            <a:ext cx="8610600" cy="3733800"/>
          </a:xfrm>
        </p:spPr>
        <p:txBody>
          <a:bodyPr/>
          <a:lstStyle/>
          <a:p>
            <a:r>
              <a:rPr lang="en-US" dirty="0" smtClean="0">
                <a:solidFill>
                  <a:schemeClr val="bg2">
                    <a:lumMod val="50000"/>
                  </a:schemeClr>
                </a:solidFill>
                <a:hlinkClick r:id="rId2"/>
              </a:rPr>
              <a:t>http://uebersee.us/projects/powerplants</a:t>
            </a:r>
            <a:endParaRPr lang="en-US" dirty="0" smtClean="0">
              <a:solidFill>
                <a:schemeClr val="bg2">
                  <a:lumMod val="50000"/>
                </a:schemeClr>
              </a:solidFill>
            </a:endParaRPr>
          </a:p>
          <a:p>
            <a:r>
              <a:rPr lang="en-US" dirty="0" smtClean="0">
                <a:solidFill>
                  <a:schemeClr val="bg2">
                    <a:lumMod val="50000"/>
                  </a:schemeClr>
                </a:solidFill>
                <a:hlinkClick r:id="rId3"/>
              </a:rPr>
              <a:t>http://www.aaronkoblin.com/work/rh/index.html</a:t>
            </a:r>
            <a:endParaRPr lang="en-US" dirty="0" smtClean="0">
              <a:solidFill>
                <a:schemeClr val="bg2">
                  <a:lumMod val="50000"/>
                </a:schemeClr>
              </a:solidFill>
            </a:endParaRPr>
          </a:p>
          <a:p>
            <a:r>
              <a:rPr lang="en-US" dirty="0" smtClean="0">
                <a:solidFill>
                  <a:schemeClr val="bg2">
                    <a:lumMod val="50000"/>
                  </a:schemeClr>
                </a:solidFill>
                <a:hlinkClick r:id="rId4"/>
              </a:rPr>
              <a:t>http://www.aaronkoblin.com/work.html</a:t>
            </a:r>
            <a:endParaRPr lang="en-US" dirty="0" smtClean="0">
              <a:solidFill>
                <a:schemeClr val="bg2">
                  <a:lumMod val="50000"/>
                </a:schemeClr>
              </a:solidFill>
            </a:endParaRPr>
          </a:p>
          <a:p>
            <a:r>
              <a:rPr lang="en-US" dirty="0" smtClean="0">
                <a:solidFill>
                  <a:schemeClr val="bg2">
                    <a:lumMod val="50000"/>
                  </a:schemeClr>
                </a:solidFill>
                <a:hlinkClick r:id="rId5"/>
              </a:rPr>
              <a:t>http://directedplay.com/hiddenlight.html</a:t>
            </a:r>
            <a:endParaRPr lang="en-US" dirty="0" smtClean="0">
              <a:solidFill>
                <a:schemeClr val="bg2">
                  <a:lumMod val="50000"/>
                </a:schemeClr>
              </a:solidFill>
            </a:endParaRPr>
          </a:p>
          <a:p>
            <a:r>
              <a:rPr lang="en-US" dirty="0" smtClean="0">
                <a:solidFill>
                  <a:schemeClr val="bg2">
                    <a:lumMod val="50000"/>
                  </a:schemeClr>
                </a:solidFill>
                <a:hlinkClick r:id="rId6"/>
              </a:rPr>
              <a:t>http://uebersee.us/projects/ecloud</a:t>
            </a:r>
            <a:endParaRPr lang="en-US" dirty="0" smtClean="0">
              <a:solidFill>
                <a:schemeClr val="bg2">
                  <a:lumMod val="50000"/>
                </a:schemeClr>
              </a:solidFill>
            </a:endParaRPr>
          </a:p>
          <a:p>
            <a:endParaRPr lang="en-US" dirty="0">
              <a:solidFill>
                <a:schemeClr val="bg2">
                  <a:lumMod val="50000"/>
                </a:schemeClr>
              </a:solidFill>
            </a:endParaRPr>
          </a:p>
        </p:txBody>
      </p:sp>
      <p:sp>
        <p:nvSpPr>
          <p:cNvPr id="3" name="Title 2"/>
          <p:cNvSpPr>
            <a:spLocks noGrp="1"/>
          </p:cNvSpPr>
          <p:nvPr>
            <p:ph type="ctrTitle"/>
          </p:nvPr>
        </p:nvSpPr>
        <p:spPr/>
        <p:txBody>
          <a:bodyPr/>
          <a:lstStyle/>
          <a:p>
            <a:r>
              <a:rPr lang="en-US" dirty="0" smtClean="0"/>
              <a:t>bibliography</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Text Placeholder 2"/>
          <p:cNvSpPr>
            <a:spLocks noGrp="1"/>
          </p:cNvSpPr>
          <p:nvPr>
            <p:ph type="body" idx="2"/>
          </p:nvPr>
        </p:nvSpPr>
        <p:spPr/>
        <p:txBody>
          <a:bodyPr/>
          <a:lstStyle/>
          <a:p>
            <a:r>
              <a:rPr lang="en-US" dirty="0" smtClean="0"/>
              <a:t>- By </a:t>
            </a:r>
            <a:r>
              <a:rPr lang="en-US" dirty="0" err="1" smtClean="0"/>
              <a:t>Aarom</a:t>
            </a:r>
            <a:r>
              <a:rPr lang="en-US" dirty="0" smtClean="0"/>
              <a:t> </a:t>
            </a:r>
            <a:r>
              <a:rPr lang="en-US" dirty="0" err="1" smtClean="0"/>
              <a:t>Koblin</a:t>
            </a:r>
            <a:r>
              <a:rPr lang="en-US" dirty="0" smtClean="0"/>
              <a:t>, Dan Goods, and </a:t>
            </a:r>
            <a:r>
              <a:rPr lang="en-US" dirty="0" err="1" smtClean="0"/>
              <a:t>Nik</a:t>
            </a:r>
            <a:r>
              <a:rPr lang="en-US" dirty="0" smtClean="0"/>
              <a:t> </a:t>
            </a:r>
            <a:r>
              <a:rPr lang="en-US" smtClean="0"/>
              <a:t>Hafermass </a:t>
            </a:r>
            <a:endParaRPr lang="en-US" dirty="0" smtClean="0"/>
          </a:p>
          <a:p>
            <a:r>
              <a:rPr lang="en-US" dirty="0" smtClean="0"/>
              <a:t>-Installed at the San Jose International Airport</a:t>
            </a:r>
          </a:p>
          <a:p>
            <a:r>
              <a:rPr lang="en-US" dirty="0" smtClean="0"/>
              <a:t>-Made from polycarbonate tiles</a:t>
            </a:r>
          </a:p>
          <a:p>
            <a:r>
              <a:rPr lang="en-US" dirty="0" smtClean="0"/>
              <a:t>-Fade from transparent to opaque </a:t>
            </a:r>
            <a:endParaRPr lang="en-US" dirty="0"/>
          </a:p>
        </p:txBody>
      </p:sp>
      <p:pic>
        <p:nvPicPr>
          <p:cNvPr id="1027" name="Picture 3"/>
          <p:cNvPicPr>
            <a:picLocks noGrp="1" noChangeAspect="1" noChangeArrowheads="1"/>
          </p:cNvPicPr>
          <p:nvPr>
            <p:ph sz="quarter" idx="1"/>
          </p:nvPr>
        </p:nvPicPr>
        <p:blipFill>
          <a:blip r:embed="rId2" cstate="print"/>
          <a:srcRect/>
          <a:stretch>
            <a:fillRect/>
          </a:stretch>
        </p:blipFill>
        <p:spPr bwMode="auto">
          <a:xfrm>
            <a:off x="3124200" y="1512474"/>
            <a:ext cx="5638800" cy="3756851"/>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1143000"/>
          </a:xfrm>
        </p:spPr>
        <p:txBody>
          <a:bodyPr>
            <a:noAutofit/>
          </a:bodyPr>
          <a:lstStyle/>
          <a:p>
            <a:r>
              <a:rPr lang="en-US" sz="2000" dirty="0" smtClean="0">
                <a:solidFill>
                  <a:schemeClr val="accent2">
                    <a:lumMod val="75000"/>
                  </a:schemeClr>
                </a:solidFill>
              </a:rPr>
              <a:t>By replaying data through time, Abstract imageries move from one panel to the next, creating visualizations that travels the concourse space. An additional display signage communicates the current dataset to the viewers.</a:t>
            </a:r>
            <a:endParaRPr lang="en-US" sz="2000" dirty="0">
              <a:solidFill>
                <a:schemeClr val="accent2">
                  <a:lumMod val="75000"/>
                </a:schemeClr>
              </a:solidFill>
            </a:endParaRPr>
          </a:p>
        </p:txBody>
      </p:sp>
      <p:pic>
        <p:nvPicPr>
          <p:cNvPr id="1026" name="Picture 2"/>
          <p:cNvPicPr>
            <a:picLocks noGrp="1" noChangeAspect="1" noChangeArrowheads="1"/>
          </p:cNvPicPr>
          <p:nvPr>
            <p:ph sz="quarter" idx="1"/>
          </p:nvPr>
        </p:nvPicPr>
        <p:blipFill>
          <a:blip r:embed="rId2" cstate="print"/>
          <a:srcRect/>
          <a:stretch>
            <a:fillRect/>
          </a:stretch>
        </p:blipFill>
        <p:spPr bwMode="auto">
          <a:xfrm>
            <a:off x="228600" y="1295400"/>
            <a:ext cx="8634172" cy="533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About </a:t>
            </a:r>
            <a:r>
              <a:rPr lang="en-US" dirty="0" err="1" smtClean="0"/>
              <a:t>eCloud</a:t>
            </a:r>
            <a:endParaRPr lang="en-US" dirty="0"/>
          </a:p>
        </p:txBody>
      </p:sp>
      <p:sp>
        <p:nvSpPr>
          <p:cNvPr id="3" name="Content Placeholder 2"/>
          <p:cNvSpPr>
            <a:spLocks noGrp="1"/>
          </p:cNvSpPr>
          <p:nvPr>
            <p:ph sz="quarter" idx="1"/>
          </p:nvPr>
        </p:nvSpPr>
        <p:spPr/>
        <p:txBody>
          <a:bodyPr/>
          <a:lstStyle/>
          <a:p>
            <a:r>
              <a:rPr lang="en-US" dirty="0" smtClean="0"/>
              <a:t>“</a:t>
            </a:r>
            <a:r>
              <a:rPr lang="en-US" dirty="0" err="1" smtClean="0"/>
              <a:t>eCloud</a:t>
            </a:r>
            <a:r>
              <a:rPr lang="en-US" dirty="0" smtClean="0"/>
              <a:t> is a dynamic sculpture inspired by the volume and behavior of an idealized cloud. Clouds are ephemeral and in perpetual transformation, their abstract shapes are constantly teasing the mind of the observer to ’see’ and interpret.”</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US" dirty="0" smtClean="0"/>
              <a:t>The Hidden light</a:t>
            </a:r>
            <a:endParaRPr lang="en-US" dirty="0"/>
          </a:p>
        </p:txBody>
      </p:sp>
      <p:sp>
        <p:nvSpPr>
          <p:cNvPr id="3" name="Title 2"/>
          <p:cNvSpPr>
            <a:spLocks noGrp="1"/>
          </p:cNvSpPr>
          <p:nvPr>
            <p:ph type="title"/>
          </p:nvPr>
        </p:nvSpPr>
        <p:spPr/>
        <p:txBody>
          <a:bodyPr/>
          <a:lstStyle/>
          <a:p>
            <a:r>
              <a:rPr lang="en-US" dirty="0" smtClean="0"/>
              <a:t>Dan Goode</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00375" y="4800600"/>
            <a:ext cx="5867400" cy="1371600"/>
          </a:xfrm>
        </p:spPr>
        <p:txBody>
          <a:bodyPr/>
          <a:lstStyle/>
          <a:p>
            <a:r>
              <a:rPr lang="en-US" sz="4000" dirty="0" smtClean="0"/>
              <a:t>The Hidden Light</a:t>
            </a:r>
            <a:endParaRPr lang="en-US" sz="4000" dirty="0"/>
          </a:p>
        </p:txBody>
      </p:sp>
      <p:sp>
        <p:nvSpPr>
          <p:cNvPr id="4" name="Text Placeholder 3"/>
          <p:cNvSpPr>
            <a:spLocks noGrp="1"/>
          </p:cNvSpPr>
          <p:nvPr>
            <p:ph type="body" sz="half" idx="2"/>
          </p:nvPr>
        </p:nvSpPr>
        <p:spPr>
          <a:xfrm>
            <a:off x="381000" y="1295400"/>
            <a:ext cx="2438400" cy="4953000"/>
          </a:xfrm>
        </p:spPr>
        <p:txBody>
          <a:bodyPr>
            <a:normAutofit/>
          </a:bodyPr>
          <a:lstStyle/>
          <a:p>
            <a:r>
              <a:rPr lang="en-US" sz="2000" dirty="0" smtClean="0"/>
              <a:t>-Idea based on technology used by NASA  at the Jet Propulsion Laboratory.</a:t>
            </a:r>
          </a:p>
          <a:p>
            <a:r>
              <a:rPr lang="en-US" sz="2000" dirty="0" smtClean="0"/>
              <a:t>-The technology is used to try and discover different plants around stars. </a:t>
            </a:r>
          </a:p>
          <a:p>
            <a:pPr>
              <a:buFontTx/>
              <a:buChar char="-"/>
            </a:pPr>
            <a:r>
              <a:rPr lang="en-US" sz="2000" dirty="0" smtClean="0"/>
              <a:t>-Art installation looks at the concept of seeing the unseen.</a:t>
            </a:r>
          </a:p>
        </p:txBody>
      </p:sp>
      <p:pic>
        <p:nvPicPr>
          <p:cNvPr id="3076" name="Picture 4"/>
          <p:cNvPicPr>
            <a:picLocks noGrp="1" noChangeAspect="1" noChangeArrowheads="1"/>
          </p:cNvPicPr>
          <p:nvPr>
            <p:ph type="pic" idx="1"/>
          </p:nvPr>
        </p:nvPicPr>
        <p:blipFill>
          <a:blip r:embed="rId2" cstate="print"/>
          <a:srcRect l="7481" r="7481"/>
          <a:stretch>
            <a:fillRect/>
          </a:stretch>
        </p:blipFill>
        <p:spPr bwMode="auto">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endParaRPr lang="en-US" dirty="0"/>
          </a:p>
        </p:txBody>
      </p:sp>
      <p:sp>
        <p:nvSpPr>
          <p:cNvPr id="3" name="Title 2"/>
          <p:cNvSpPr>
            <a:spLocks noGrp="1"/>
          </p:cNvSpPr>
          <p:nvPr>
            <p:ph type="title"/>
          </p:nvPr>
        </p:nvSpPr>
        <p:spPr/>
        <p:txBody>
          <a:bodyPr>
            <a:noAutofit/>
          </a:bodyPr>
          <a:lstStyle/>
          <a:p>
            <a:r>
              <a:rPr lang="en-US" sz="1400" dirty="0" smtClean="0"/>
              <a:t>“To communicate these ideas I project a movie onto a large wall/surface. At the same time I project a brighter pixilated movie that </a:t>
            </a:r>
            <a:r>
              <a:rPr lang="en-US" sz="1400" smtClean="0"/>
              <a:t>is reminiscent </a:t>
            </a:r>
            <a:r>
              <a:rPr lang="en-US" sz="1400" dirty="0" smtClean="0"/>
              <a:t>of the sun. This projected light is so bright it washes out the movie from the other projector. The “</a:t>
            </a:r>
            <a:r>
              <a:rPr lang="en-US" sz="1400" dirty="0" err="1" smtClean="0"/>
              <a:t>sunlike</a:t>
            </a:r>
            <a:r>
              <a:rPr lang="en-US" sz="1400" dirty="0" smtClean="0"/>
              <a:t>” projector is about waist height so that as soon as you walk in front of the light, the persons shadow hits the screen and reveals the video inside their shadow. The more people inside, the more of the video they can see.”</a:t>
            </a:r>
            <a:endParaRPr lang="en-US" sz="1400" dirty="0">
              <a:solidFill>
                <a:schemeClr val="bg1"/>
              </a:solidFill>
            </a:endParaRPr>
          </a:p>
        </p:txBody>
      </p:sp>
      <p:pic>
        <p:nvPicPr>
          <p:cNvPr id="4" name="Picture 3"/>
          <p:cNvPicPr>
            <a:picLocks noChangeAspect="1" noChangeArrowheads="1"/>
          </p:cNvPicPr>
          <p:nvPr/>
        </p:nvPicPr>
        <p:blipFill>
          <a:blip r:embed="rId2" cstate="print"/>
          <a:srcRect/>
          <a:stretch>
            <a:fillRect/>
          </a:stretch>
        </p:blipFill>
        <p:spPr bwMode="auto">
          <a:xfrm>
            <a:off x="1143000" y="2362200"/>
            <a:ext cx="6915150" cy="4276725"/>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Radiohead music video</a:t>
            </a:r>
            <a:endParaRPr lang="en-US" dirty="0"/>
          </a:p>
        </p:txBody>
      </p:sp>
      <p:sp>
        <p:nvSpPr>
          <p:cNvPr id="3" name="Title 2"/>
          <p:cNvSpPr>
            <a:spLocks noGrp="1"/>
          </p:cNvSpPr>
          <p:nvPr>
            <p:ph type="ctrTitle"/>
          </p:nvPr>
        </p:nvSpPr>
        <p:spPr/>
        <p:txBody>
          <a:bodyPr/>
          <a:lstStyle/>
          <a:p>
            <a:r>
              <a:rPr lang="en-US" dirty="0" smtClean="0"/>
              <a:t>Aaron </a:t>
            </a:r>
            <a:r>
              <a:rPr lang="en-US" dirty="0" err="1" smtClean="0"/>
              <a:t>Koblin</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1219200"/>
          </a:xfrm>
        </p:spPr>
        <p:txBody>
          <a:bodyPr>
            <a:normAutofit/>
          </a:bodyPr>
          <a:lstStyle/>
          <a:p>
            <a:pPr marL="228600" indent="-228600"/>
            <a:r>
              <a:rPr lang="en-US" sz="2200" dirty="0" smtClean="0">
                <a:solidFill>
                  <a:schemeClr val="accent3">
                    <a:lumMod val="50000"/>
                  </a:schemeClr>
                </a:solidFill>
              </a:rPr>
              <a:t>“Lasers and sensors were used to scan the band Radiohead into a three-dimensional particle-driven data experience. </a:t>
            </a:r>
            <a:r>
              <a:rPr lang="en-US" sz="1100" dirty="0" smtClean="0"/>
              <a:t/>
            </a:r>
            <a:br>
              <a:rPr lang="en-US" sz="1100" dirty="0" smtClean="0"/>
            </a:br>
            <a:r>
              <a:rPr lang="en-US" sz="1100" dirty="0" smtClean="0"/>
              <a:t>http://code.google.com/creative/radiohead/</a:t>
            </a:r>
            <a:br>
              <a:rPr lang="en-US" sz="1100" dirty="0" smtClean="0"/>
            </a:br>
            <a:endParaRPr lang="en-US" sz="1100" dirty="0"/>
          </a:p>
        </p:txBody>
      </p:sp>
      <p:pic>
        <p:nvPicPr>
          <p:cNvPr id="6147" name="Picture 3"/>
          <p:cNvPicPr>
            <a:picLocks noChangeAspect="1" noChangeArrowheads="1"/>
          </p:cNvPicPr>
          <p:nvPr/>
        </p:nvPicPr>
        <p:blipFill>
          <a:blip r:embed="rId2" cstate="print"/>
          <a:srcRect/>
          <a:stretch>
            <a:fillRect/>
          </a:stretch>
        </p:blipFill>
        <p:spPr bwMode="auto">
          <a:xfrm>
            <a:off x="838200" y="1447800"/>
            <a:ext cx="7431390" cy="47386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ustom 1">
      <a:dk1>
        <a:sysClr val="windowText" lastClr="000000"/>
      </a:dk1>
      <a:lt1>
        <a:sysClr val="window" lastClr="FFFFFF"/>
      </a:lt1>
      <a:dk2>
        <a:srgbClr val="666666"/>
      </a:dk2>
      <a:lt2>
        <a:srgbClr val="D2D2D2"/>
      </a:lt2>
      <a:accent1>
        <a:srgbClr val="2B71FF"/>
      </a:accent1>
      <a:accent2>
        <a:srgbClr val="72A0FF"/>
      </a:accent2>
      <a:accent3>
        <a:srgbClr val="C3DCFF"/>
      </a:accent3>
      <a:accent4>
        <a:srgbClr val="016188"/>
      </a:accent4>
      <a:accent5>
        <a:srgbClr val="005BD3"/>
      </a:accent5>
      <a:accent6>
        <a:srgbClr val="00349E"/>
      </a:accent6>
      <a:hlink>
        <a:srgbClr val="17BBFD"/>
      </a:hlink>
      <a:folHlink>
        <a:srgbClr val="7F7F7F"/>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1570</TotalTime>
  <Words>384</Words>
  <Application>Microsoft Office PowerPoint</Application>
  <PresentationFormat>On-screen Show (4:3)</PresentationFormat>
  <Paragraphs>37</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Civic</vt:lpstr>
      <vt:lpstr>Ariel Ouziel</vt:lpstr>
      <vt:lpstr>Slide 2</vt:lpstr>
      <vt:lpstr>By replaying data through time, Abstract imageries move from one panel to the next, creating visualizations that travels the concourse space. An additional display signage communicates the current dataset to the viewers.</vt:lpstr>
      <vt:lpstr>About eCloud</vt:lpstr>
      <vt:lpstr>Dan Goode</vt:lpstr>
      <vt:lpstr>The Hidden Light</vt:lpstr>
      <vt:lpstr>“To communicate these ideas I project a movie onto a large wall/surface. At the same time I project a brighter pixilated movie that is reminiscent of the sun. This projected light is so bright it washes out the movie from the other projector. The “sunlike” projector is about waist height so that as soon as you walk in front of the light, the persons shadow hits the screen and reveals the video inside their shadow. The more people inside, the more of the video they can see.”</vt:lpstr>
      <vt:lpstr>Aaron Koblin</vt:lpstr>
      <vt:lpstr>“Lasers and sensors were used to scan the band Radiohead into a three-dimensional particle-driven data experience.  http://code.google.com/creative/radiohead/ </vt:lpstr>
      <vt:lpstr>Aaron Koblin</vt:lpstr>
      <vt:lpstr>Slide 11</vt:lpstr>
      <vt:lpstr>‘</vt:lpstr>
      <vt:lpstr>Slide 13</vt:lpstr>
      <vt:lpstr>bibliography</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eClouds</dc:title>
  <dc:creator>User</dc:creator>
  <cp:lastModifiedBy>User</cp:lastModifiedBy>
  <cp:revision>21</cp:revision>
  <dcterms:created xsi:type="dcterms:W3CDTF">2011-02-14T02:18:34Z</dcterms:created>
  <dcterms:modified xsi:type="dcterms:W3CDTF">2011-02-16T22:37:55Z</dcterms:modified>
</cp:coreProperties>
</file>