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1" r:id="rId7"/>
    <p:sldId id="259" r:id="rId8"/>
    <p:sldId id="263" r:id="rId9"/>
    <p:sldId id="260" r:id="rId10"/>
    <p:sldId id="267"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en-US" altLang="zh-CN"/>
              <a:t>Project 2</a:t>
            </a:r>
            <a:endParaRPr lang="en-US" altLang="zh-CN"/>
          </a:p>
        </p:txBody>
      </p:sp>
      <p:sp>
        <p:nvSpPr>
          <p:cNvPr id="3" name="副标题 2"/>
          <p:cNvSpPr>
            <a:spLocks noGrp="1"/>
          </p:cNvSpPr>
          <p:nvPr>
            <p:ph type="subTitle" idx="1"/>
          </p:nvPr>
        </p:nvSpPr>
        <p:spPr/>
        <p:txBody>
          <a:bodyPr/>
          <a:p>
            <a:r>
              <a:rPr lang="en-US" altLang="zh-CN"/>
              <a:t>Jiaxin Wu</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sym typeface="+mn-ea"/>
              </a:rPr>
              <a:t>Idea</a:t>
            </a:r>
            <a:endParaRPr lang="en-US"/>
          </a:p>
        </p:txBody>
      </p:sp>
      <p:sp>
        <p:nvSpPr>
          <p:cNvPr id="3" name="内容占位符 2"/>
          <p:cNvSpPr>
            <a:spLocks noGrp="1"/>
          </p:cNvSpPr>
          <p:nvPr>
            <p:ph idx="1"/>
          </p:nvPr>
        </p:nvSpPr>
        <p:spPr>
          <a:xfrm>
            <a:off x="838200" y="1825625"/>
            <a:ext cx="10515600" cy="4351338"/>
          </a:xfrm>
        </p:spPr>
        <p:txBody>
          <a:bodyPr>
            <a:normAutofit lnSpcReduction="20000"/>
          </a:bodyPr>
          <a:p>
            <a:pPr>
              <a:lnSpc>
                <a:spcPct val="140000"/>
              </a:lnSpc>
            </a:pPr>
            <a:r>
              <a:rPr lang="en-US" altLang="zh-CN"/>
              <a:t>I visualized the trend of different programming languages in Project 1. In this project, I picked the 5 most popular programming languages. I want to visualize the relationship between the checkouts and their popularity.</a:t>
            </a:r>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Query</a:t>
            </a:r>
            <a:endParaRPr lang="en-US" altLang="zh-CN"/>
          </a:p>
        </p:txBody>
      </p:sp>
      <p:pic>
        <p:nvPicPr>
          <p:cNvPr id="4" name="内容占位符 3"/>
          <p:cNvPicPr>
            <a:picLocks noChangeAspect="1"/>
          </p:cNvPicPr>
          <p:nvPr>
            <p:ph idx="1"/>
            <p:custDataLst>
              <p:tags r:id="rId1"/>
            </p:custDataLst>
          </p:nvPr>
        </p:nvPicPr>
        <p:blipFill>
          <a:blip r:embed="rId2"/>
          <a:stretch>
            <a:fillRect/>
          </a:stretch>
        </p:blipFill>
        <p:spPr>
          <a:xfrm>
            <a:off x="838200" y="1412240"/>
            <a:ext cx="5852160" cy="5445760"/>
          </a:xfrm>
          <a:prstGeom prst="rect">
            <a:avLst/>
          </a:prstGeom>
        </p:spPr>
      </p:pic>
      <p:sp>
        <p:nvSpPr>
          <p:cNvPr id="5" name="内容占位符 2"/>
          <p:cNvSpPr>
            <a:spLocks noGrp="1"/>
          </p:cNvSpPr>
          <p:nvPr/>
        </p:nvSpPr>
        <p:spPr>
          <a:xfrm>
            <a:off x="7101840" y="456565"/>
            <a:ext cx="4251960" cy="5720715"/>
          </a:xfrm>
          <a:prstGeom prst="rect">
            <a:avLst/>
          </a:prstGeo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pPr>
            <a:endParaRPr lang="en-US" altLang="zh-CN"/>
          </a:p>
        </p:txBody>
      </p:sp>
      <p:sp>
        <p:nvSpPr>
          <p:cNvPr id="6" name="内容占位符 2"/>
          <p:cNvSpPr>
            <a:spLocks noGrp="1"/>
          </p:cNvSpPr>
          <p:nvPr/>
        </p:nvSpPr>
        <p:spPr>
          <a:xfrm>
            <a:off x="7101205" y="547370"/>
            <a:ext cx="4816475" cy="5629910"/>
          </a:xfrm>
          <a:prstGeom prst="rect">
            <a:avLst/>
          </a:prstGeo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pPr>
            <a:r>
              <a:rPr lang="en-US" altLang="zh-CN"/>
              <a:t>I count how long each book was kept using the cin and cout parameters.</a:t>
            </a:r>
            <a:endParaRPr lang="en-US" altLang="zh-CN"/>
          </a:p>
          <a:p>
            <a:pPr>
              <a:lnSpc>
                <a:spcPct val="140000"/>
              </a:lnSpc>
            </a:pPr>
            <a:r>
              <a:rPr lang="en-US" altLang="zh-CN"/>
              <a:t>I process the datetime to get the outDay, inDay, outYear, inYear parameters to help visualize.</a:t>
            </a:r>
            <a:endParaRPr lang="en-US" altLang="zh-CN"/>
          </a:p>
          <a:p>
            <a:pPr>
              <a:lnSpc>
                <a:spcPct val="140000"/>
              </a:lnSpc>
            </a:pPr>
            <a:r>
              <a:rPr lang="en-US" altLang="zh-CN"/>
              <a:t>The programming language of each checkout was marked.</a:t>
            </a:r>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Result</a:t>
            </a:r>
            <a:endParaRPr lang="en-US" altLang="zh-CN"/>
          </a:p>
        </p:txBody>
      </p:sp>
      <p:pic>
        <p:nvPicPr>
          <p:cNvPr id="4" name="内容占位符 3"/>
          <p:cNvPicPr>
            <a:picLocks noChangeAspect="1"/>
          </p:cNvPicPr>
          <p:nvPr>
            <p:ph idx="1"/>
          </p:nvPr>
        </p:nvPicPr>
        <p:blipFill>
          <a:blip r:embed="rId1"/>
          <a:stretch>
            <a:fillRect/>
          </a:stretch>
        </p:blipFill>
        <p:spPr>
          <a:xfrm>
            <a:off x="1647190" y="1924685"/>
            <a:ext cx="8896350" cy="41529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Details</a:t>
            </a:r>
            <a:endParaRPr lang="en-US" altLang="zh-CN"/>
          </a:p>
        </p:txBody>
      </p:sp>
      <p:sp>
        <p:nvSpPr>
          <p:cNvPr id="3" name="内容占位符 2"/>
          <p:cNvSpPr>
            <a:spLocks noGrp="1"/>
          </p:cNvSpPr>
          <p:nvPr>
            <p:ph idx="1"/>
          </p:nvPr>
        </p:nvSpPr>
        <p:spPr>
          <a:xfrm>
            <a:off x="838200" y="1578610"/>
            <a:ext cx="10515600" cy="4598670"/>
          </a:xfrm>
        </p:spPr>
        <p:txBody>
          <a:bodyPr>
            <a:noAutofit/>
          </a:bodyPr>
          <a:p>
            <a:pPr>
              <a:lnSpc>
                <a:spcPct val="80000"/>
              </a:lnSpc>
            </a:pPr>
            <a:r>
              <a:rPr lang="en-US" altLang="zh-CN" sz="2700"/>
              <a:t>I design the visualization as a column. Each layer of the column represents a year. The radius and the height of each layer are fixed parameters. </a:t>
            </a:r>
            <a:endParaRPr lang="en-US" altLang="zh-CN" sz="2700"/>
          </a:p>
          <a:p>
            <a:pPr>
              <a:lnSpc>
                <a:spcPct val="80000"/>
              </a:lnSpc>
            </a:pPr>
            <a:r>
              <a:rPr lang="en-US" altLang="zh-CN" sz="2700"/>
              <a:t>But the coordinate of each point is decided by the parameters outYear, outDay, inYear, and inDay. OutYear and inYear decide the z coordinate, which is related to the layer this point is on; OutDay and inDay can be used to calculate theta, which can further calculate the x, y coordinates on the circle.</a:t>
            </a:r>
            <a:endParaRPr lang="en-US" altLang="zh-CN" sz="2700"/>
          </a:p>
          <a:p>
            <a:pPr>
              <a:lnSpc>
                <a:spcPct val="80000"/>
              </a:lnSpc>
            </a:pPr>
            <a:r>
              <a:rPr lang="en-US" altLang="zh-CN" sz="2700"/>
              <a:t>We can get a line by linking the cout and cin point of each checkout. And the weight of each line is decided by how long the book was kept.</a:t>
            </a:r>
            <a:endParaRPr lang="en-US" altLang="zh-CN" sz="2700"/>
          </a:p>
          <a:p>
            <a:pPr>
              <a:lnSpc>
                <a:spcPct val="80000"/>
              </a:lnSpc>
            </a:pPr>
            <a:r>
              <a:rPr lang="en-US" altLang="zh-CN" sz="2700"/>
              <a:t>We also calculate the distance of the mouse and each line. If the distance is smaller than a certain threshold, the line will be colored red and the name of the book will be shown.</a:t>
            </a:r>
            <a:endParaRPr lang="en-US" altLang="zh-CN" sz="27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Details</a:t>
            </a:r>
            <a:endParaRPr lang="en-US" altLang="zh-CN"/>
          </a:p>
        </p:txBody>
      </p:sp>
      <p:pic>
        <p:nvPicPr>
          <p:cNvPr id="5" name="图片 4"/>
          <p:cNvPicPr>
            <a:picLocks noChangeAspect="1"/>
          </p:cNvPicPr>
          <p:nvPr/>
        </p:nvPicPr>
        <p:blipFill>
          <a:blip r:embed="rId1"/>
          <a:stretch>
            <a:fillRect/>
          </a:stretch>
        </p:blipFill>
        <p:spPr>
          <a:xfrm>
            <a:off x="0" y="1280160"/>
            <a:ext cx="6931025" cy="5577840"/>
          </a:xfrm>
          <a:prstGeom prst="rect">
            <a:avLst/>
          </a:prstGeom>
        </p:spPr>
      </p:pic>
      <p:pic>
        <p:nvPicPr>
          <p:cNvPr id="4" name="内容占位符 3"/>
          <p:cNvPicPr>
            <a:picLocks noChangeAspect="1"/>
          </p:cNvPicPr>
          <p:nvPr>
            <p:ph idx="1"/>
          </p:nvPr>
        </p:nvPicPr>
        <p:blipFill>
          <a:blip r:embed="rId2"/>
          <a:stretch>
            <a:fillRect/>
          </a:stretch>
        </p:blipFill>
        <p:spPr>
          <a:xfrm>
            <a:off x="5535295" y="0"/>
            <a:ext cx="6656705" cy="5356860"/>
          </a:xfrm>
          <a:prstGeom prst="rect">
            <a:avLst/>
          </a:prstGeom>
        </p:spPr>
      </p:pic>
      <p:sp>
        <p:nvSpPr>
          <p:cNvPr id="6" name="内容占位符 2"/>
          <p:cNvSpPr>
            <a:spLocks noGrp="1"/>
          </p:cNvSpPr>
          <p:nvPr/>
        </p:nvSpPr>
        <p:spPr>
          <a:xfrm>
            <a:off x="2249170" y="1810385"/>
            <a:ext cx="4781550" cy="2250440"/>
          </a:xfrm>
          <a:prstGeom prst="rect">
            <a:avLst/>
          </a:prstGeom>
          <a:solidFill>
            <a:schemeClr val="bg1">
              <a:alpha val="5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70000"/>
              </a:lnSpc>
            </a:pPr>
            <a:r>
              <a:rPr lang="en-US" altLang="zh-CN" sz="2400"/>
              <a:t>Each circle: Each year</a:t>
            </a:r>
            <a:endParaRPr lang="en-US" altLang="zh-CN" sz="2400"/>
          </a:p>
          <a:p>
            <a:pPr>
              <a:lnSpc>
                <a:spcPct val="70000"/>
              </a:lnSpc>
            </a:pPr>
            <a:r>
              <a:rPr lang="en-US" altLang="zh-CN" sz="2400"/>
              <a:t>Points on the circle: Dates in a year</a:t>
            </a:r>
            <a:endParaRPr lang="en-US" altLang="zh-CN" sz="2400"/>
          </a:p>
          <a:p>
            <a:pPr>
              <a:lnSpc>
                <a:spcPct val="70000"/>
              </a:lnSpc>
            </a:pPr>
            <a:r>
              <a:rPr lang="en-US" altLang="zh-CN" sz="2400"/>
              <a:t>Lines: Link the cout and cin date</a:t>
            </a:r>
            <a:endParaRPr lang="en-US" altLang="zh-CN" sz="2400"/>
          </a:p>
          <a:p>
            <a:pPr>
              <a:lnSpc>
                <a:spcPct val="70000"/>
              </a:lnSpc>
            </a:pPr>
            <a:r>
              <a:rPr lang="en-US" altLang="zh-CN" sz="2400"/>
              <a:t>Line weight: How long was kept</a:t>
            </a:r>
            <a:endParaRPr lang="en-US" altLang="zh-CN" sz="2400"/>
          </a:p>
          <a:p>
            <a:pPr>
              <a:lnSpc>
                <a:spcPct val="70000"/>
              </a:lnSpc>
            </a:pPr>
            <a:r>
              <a:rPr lang="en-US" altLang="zh-CN" sz="2400"/>
              <a:t>Red line and the book name: MouseX &amp; MouseY</a:t>
            </a:r>
            <a:endParaRPr lang="en-US" altLang="zh-CN" sz="2400"/>
          </a:p>
          <a:p>
            <a:pPr marL="0" indent="0">
              <a:lnSpc>
                <a:spcPct val="70000"/>
              </a:lnSpc>
              <a:buNone/>
            </a:pPr>
            <a:endParaRPr lang="en-US" altLang="zh-CN"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Details</a:t>
            </a:r>
            <a:endParaRPr lang="en-US" altLang="zh-CN"/>
          </a:p>
        </p:txBody>
      </p:sp>
      <p:sp>
        <p:nvSpPr>
          <p:cNvPr id="3" name="内容占位符 2"/>
          <p:cNvSpPr>
            <a:spLocks noGrp="1"/>
          </p:cNvSpPr>
          <p:nvPr>
            <p:ph idx="1"/>
          </p:nvPr>
        </p:nvSpPr>
        <p:spPr/>
        <p:txBody>
          <a:bodyPr/>
          <a:p>
            <a:r>
              <a:rPr lang="en-US" altLang="zh-CN"/>
              <a:t>Since each checkout is related to a certain kind of programming language. We can add toggles to decide whether this kind of programming language is allowed to be shown. We add five toggles here. Toggles can help us visualize the difference in the popularity of each programming language.</a:t>
            </a:r>
            <a:endParaRPr lang="en-US" altLang="zh-CN"/>
          </a:p>
          <a:p>
            <a:r>
              <a:rPr lang="en-US" altLang="zh-CN"/>
              <a:t>We also add sliders to modify the fixed parameters H and R. It can help with the visualization.</a:t>
            </a:r>
            <a:endParaRPr lang="en-US" altLang="zh-CN"/>
          </a:p>
          <a:p>
            <a:r>
              <a:rPr lang="en-US" altLang="zh-CN"/>
              <a:t>As is shown in the visualization results, Python and C are far more popular, while Java and JavaScript are not that popular.</a:t>
            </a:r>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3543300" y="0"/>
            <a:ext cx="4329430" cy="3484245"/>
          </a:xfrm>
          <a:prstGeom prst="rect">
            <a:avLst/>
          </a:prstGeom>
        </p:spPr>
      </p:pic>
      <p:sp>
        <p:nvSpPr>
          <p:cNvPr id="2" name="标题 1"/>
          <p:cNvSpPr>
            <a:spLocks noGrp="1"/>
          </p:cNvSpPr>
          <p:nvPr>
            <p:ph type="title"/>
          </p:nvPr>
        </p:nvSpPr>
        <p:spPr/>
        <p:txBody>
          <a:bodyPr/>
          <a:p>
            <a:r>
              <a:rPr lang="en-US" altLang="zh-CN"/>
              <a:t>Details</a:t>
            </a:r>
            <a:endParaRPr lang="en-US" altLang="zh-CN"/>
          </a:p>
        </p:txBody>
      </p:sp>
      <p:pic>
        <p:nvPicPr>
          <p:cNvPr id="6" name="图片 5"/>
          <p:cNvPicPr>
            <a:picLocks noChangeAspect="1"/>
          </p:cNvPicPr>
          <p:nvPr/>
        </p:nvPicPr>
        <p:blipFill>
          <a:blip r:embed="rId2"/>
          <a:stretch>
            <a:fillRect/>
          </a:stretch>
        </p:blipFill>
        <p:spPr>
          <a:xfrm>
            <a:off x="7872730" y="0"/>
            <a:ext cx="4319270" cy="3475990"/>
          </a:xfrm>
          <a:prstGeom prst="rect">
            <a:avLst/>
          </a:prstGeom>
        </p:spPr>
      </p:pic>
      <p:pic>
        <p:nvPicPr>
          <p:cNvPr id="7" name="图片 6"/>
          <p:cNvPicPr>
            <a:picLocks noChangeAspect="1"/>
          </p:cNvPicPr>
          <p:nvPr/>
        </p:nvPicPr>
        <p:blipFill>
          <a:blip r:embed="rId3"/>
          <a:stretch>
            <a:fillRect/>
          </a:stretch>
        </p:blipFill>
        <p:spPr>
          <a:xfrm>
            <a:off x="3543300" y="3373120"/>
            <a:ext cx="4329430" cy="3478530"/>
          </a:xfrm>
          <a:prstGeom prst="rect">
            <a:avLst/>
          </a:prstGeom>
        </p:spPr>
      </p:pic>
      <p:pic>
        <p:nvPicPr>
          <p:cNvPr id="9" name="图片 8"/>
          <p:cNvPicPr>
            <a:picLocks noChangeAspect="1"/>
          </p:cNvPicPr>
          <p:nvPr/>
        </p:nvPicPr>
        <p:blipFill>
          <a:blip r:embed="rId4"/>
          <a:stretch>
            <a:fillRect/>
          </a:stretch>
        </p:blipFill>
        <p:spPr>
          <a:xfrm>
            <a:off x="7872730" y="3387725"/>
            <a:ext cx="4319270" cy="3470275"/>
          </a:xfrm>
          <a:prstGeom prst="rect">
            <a:avLst/>
          </a:prstGeom>
        </p:spPr>
      </p:pic>
      <p:pic>
        <p:nvPicPr>
          <p:cNvPr id="4" name="内容占位符 3"/>
          <p:cNvPicPr>
            <a:picLocks noChangeAspect="1"/>
          </p:cNvPicPr>
          <p:nvPr>
            <p:ph idx="1"/>
          </p:nvPr>
        </p:nvPicPr>
        <p:blipFill>
          <a:blip r:embed="rId5"/>
          <a:stretch>
            <a:fillRect/>
          </a:stretch>
        </p:blipFill>
        <p:spPr>
          <a:xfrm>
            <a:off x="-785495" y="3387725"/>
            <a:ext cx="4328795" cy="3483610"/>
          </a:xfrm>
          <a:prstGeom prst="rect">
            <a:avLst/>
          </a:prstGeom>
        </p:spPr>
      </p:pic>
      <p:sp>
        <p:nvSpPr>
          <p:cNvPr id="10" name="内容占位符 2"/>
          <p:cNvSpPr>
            <a:spLocks noGrp="1"/>
          </p:cNvSpPr>
          <p:nvPr/>
        </p:nvSpPr>
        <p:spPr>
          <a:xfrm>
            <a:off x="-75565" y="1756410"/>
            <a:ext cx="3618230" cy="1247775"/>
          </a:xfrm>
          <a:prstGeom prst="rect">
            <a:avLst/>
          </a:prstGeom>
          <a:solidFill>
            <a:schemeClr val="bg1">
              <a:alpha val="50000"/>
            </a:schemeClr>
          </a:solidFill>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altLang="zh-CN"/>
              <a:t>Add toggle to compare different programming languages</a:t>
            </a:r>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sym typeface="+mn-ea"/>
              </a:rPr>
              <a:t>Details</a:t>
            </a:r>
            <a:endParaRPr lang="zh-CN" altLang="en-US"/>
          </a:p>
        </p:txBody>
      </p:sp>
      <p:pic>
        <p:nvPicPr>
          <p:cNvPr id="4" name="内容占位符 3"/>
          <p:cNvPicPr>
            <a:picLocks noChangeAspect="1"/>
          </p:cNvPicPr>
          <p:nvPr>
            <p:ph idx="1"/>
            <p:custDataLst>
              <p:tags r:id="rId1"/>
            </p:custDataLst>
          </p:nvPr>
        </p:nvPicPr>
        <p:blipFill>
          <a:blip r:embed="rId2"/>
          <a:stretch>
            <a:fillRect/>
          </a:stretch>
        </p:blipFill>
        <p:spPr>
          <a:xfrm>
            <a:off x="0" y="2755900"/>
            <a:ext cx="5105400" cy="4102100"/>
          </a:xfrm>
          <a:prstGeom prst="rect">
            <a:avLst/>
          </a:prstGeom>
        </p:spPr>
      </p:pic>
      <p:pic>
        <p:nvPicPr>
          <p:cNvPr id="5" name="图片 4"/>
          <p:cNvPicPr>
            <a:picLocks noChangeAspect="1"/>
          </p:cNvPicPr>
          <p:nvPr/>
        </p:nvPicPr>
        <p:blipFill>
          <a:blip r:embed="rId3"/>
          <a:stretch>
            <a:fillRect/>
          </a:stretch>
        </p:blipFill>
        <p:spPr>
          <a:xfrm>
            <a:off x="3683000" y="2755900"/>
            <a:ext cx="5105400" cy="4102100"/>
          </a:xfrm>
          <a:prstGeom prst="rect">
            <a:avLst/>
          </a:prstGeom>
        </p:spPr>
      </p:pic>
      <p:pic>
        <p:nvPicPr>
          <p:cNvPr id="6" name="图片 5"/>
          <p:cNvPicPr>
            <a:picLocks noChangeAspect="1"/>
          </p:cNvPicPr>
          <p:nvPr/>
        </p:nvPicPr>
        <p:blipFill>
          <a:blip r:embed="rId4"/>
          <a:stretch>
            <a:fillRect/>
          </a:stretch>
        </p:blipFill>
        <p:spPr>
          <a:xfrm>
            <a:off x="7086600" y="2755900"/>
            <a:ext cx="5105400" cy="4102100"/>
          </a:xfrm>
          <a:prstGeom prst="rect">
            <a:avLst/>
          </a:prstGeom>
        </p:spPr>
      </p:pic>
      <p:sp>
        <p:nvSpPr>
          <p:cNvPr id="10" name="内容占位符 2"/>
          <p:cNvSpPr>
            <a:spLocks noGrp="1"/>
          </p:cNvSpPr>
          <p:nvPr/>
        </p:nvSpPr>
        <p:spPr>
          <a:xfrm>
            <a:off x="3093720" y="861695"/>
            <a:ext cx="7832725" cy="1247775"/>
          </a:xfrm>
          <a:prstGeom prst="rect">
            <a:avLst/>
          </a:prstGeom>
          <a:solidFill>
            <a:schemeClr val="bg1">
              <a:alpha val="50000"/>
            </a:schemeClr>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altLang="zh-CN"/>
              <a:t>Add slider to modify the fixed parameters H and R. </a:t>
            </a:r>
            <a:endParaRPr lang="en-US" altLang="zh-CN"/>
          </a:p>
        </p:txBody>
      </p:sp>
    </p:spTree>
  </p:cSld>
  <p:clrMapOvr>
    <a:masterClrMapping/>
  </p:clrMapOvr>
</p:sld>
</file>

<file path=ppt/tags/tag1.xml><?xml version="1.0" encoding="utf-8"?>
<p:tagLst xmlns:p="http://schemas.openxmlformats.org/presentationml/2006/main">
  <p:tag name="KSO_WM_UNIT_PLACING_PICTURE_USER_VIEWPORT" val="{&quot;height&quot;:6853,&quot;width&quot;:7365}"/>
</p:tagLst>
</file>

<file path=ppt/tags/tag2.xml><?xml version="1.0" encoding="utf-8"?>
<p:tagLst xmlns:p="http://schemas.openxmlformats.org/presentationml/2006/main">
  <p:tag name="KSO_WM_UNIT_PLACING_PICTURE_USER_VIEWPORT" val="{&quot;height&quot;:6460,&quot;width&quot;:804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2047</Words>
  <Application>WPS 演示</Application>
  <PresentationFormat>宽屏</PresentationFormat>
  <Paragraphs>46</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Arial</vt:lpstr>
      <vt:lpstr>SimSun</vt:lpstr>
      <vt:lpstr>Wingdings</vt:lpstr>
      <vt:lpstr>Calibri</vt:lpstr>
      <vt:lpstr>Microsoft YaHei</vt:lpstr>
      <vt:lpstr>Arial Unicode MS</vt:lpstr>
      <vt:lpstr>Office 主题</vt:lpstr>
      <vt:lpstr>Project 2</vt:lpstr>
      <vt:lpstr>Idea</vt:lpstr>
      <vt:lpstr>Query</vt:lpstr>
      <vt:lpstr>Result</vt:lpstr>
      <vt:lpstr>Details</vt:lpstr>
      <vt:lpstr>Details</vt:lpstr>
      <vt:lpstr>Details</vt:lpstr>
      <vt:lpstr>Details</vt:lpstr>
      <vt:lpstr>Details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Jiaxin Wu</dc:creator>
  <cp:lastModifiedBy>Wu</cp:lastModifiedBy>
  <cp:revision>8</cp:revision>
  <dcterms:created xsi:type="dcterms:W3CDTF">2022-02-08T22:17:00Z</dcterms:created>
  <dcterms:modified xsi:type="dcterms:W3CDTF">2022-02-10T01:19:49Z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F8E71D15C9114DC9B7C09F1280434FA1</vt:lpwstr>
  </property>
  <property fmtid="{D5CDD505-2E9C-101B-9397-08002B2CF9AE}" pid="3" name="KSOProductBuildVer">
    <vt:lpwstr>2052-11.1.0.11294</vt:lpwstr>
  </property>
</Properties>
</file>