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slides/slide20.xml" ContentType="application/vnd.openxmlformats-officedocument.presentationml.slid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sldIdLst>
    <p:sldId id="256" r:id="rId2"/>
    <p:sldId id="257" r:id="rId3"/>
    <p:sldId id="264" r:id="rId4"/>
    <p:sldId id="258" r:id="rId5"/>
    <p:sldId id="259" r:id="rId6"/>
    <p:sldId id="260" r:id="rId7"/>
    <p:sldId id="261" r:id="rId8"/>
    <p:sldId id="268" r:id="rId9"/>
    <p:sldId id="269" r:id="rId10"/>
    <p:sldId id="262" r:id="rId11"/>
    <p:sldId id="263" r:id="rId12"/>
    <p:sldId id="266" r:id="rId13"/>
    <p:sldId id="267" r:id="rId14"/>
    <p:sldId id="270" r:id="rId15"/>
    <p:sldId id="271" r:id="rId16"/>
    <p:sldId id="277" r:id="rId17"/>
    <p:sldId id="272" r:id="rId18"/>
    <p:sldId id="273" r:id="rId19"/>
    <p:sldId id="274" r:id="rId20"/>
    <p:sldId id="275" r:id="rId21"/>
    <p:sldId id="276" r:id="rId22"/>
    <p:sldId id="27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109" d="100"/>
          <a:sy n="109" d="100"/>
        </p:scale>
        <p:origin x="-872"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576EC9-E963-C348-916A-8AA4EFCD4DF0}" type="datetimeFigureOut">
              <a:rPr lang="en-US" smtClean="0"/>
              <a:pPr/>
              <a:t>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576EC9-E963-C348-916A-8AA4EFCD4DF0}" type="datetimeFigureOut">
              <a:rPr lang="en-US" smtClean="0"/>
              <a:pPr/>
              <a:t>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576EC9-E963-C348-916A-8AA4EFCD4DF0}" type="datetimeFigureOut">
              <a:rPr lang="en-US" smtClean="0"/>
              <a:pPr/>
              <a:t>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576EC9-E963-C348-916A-8AA4EFCD4DF0}" type="datetimeFigureOut">
              <a:rPr lang="en-US" smtClean="0"/>
              <a:pPr/>
              <a:t>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576EC9-E963-C348-916A-8AA4EFCD4DF0}" type="datetimeFigureOut">
              <a:rPr lang="en-US" smtClean="0"/>
              <a:pPr/>
              <a:t>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576EC9-E963-C348-916A-8AA4EFCD4DF0}" type="datetimeFigureOut">
              <a:rPr lang="en-US" smtClean="0"/>
              <a:pPr/>
              <a:t>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576EC9-E963-C348-916A-8AA4EFCD4DF0}" type="datetimeFigureOut">
              <a:rPr lang="en-US" smtClean="0"/>
              <a:pPr/>
              <a:t>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576EC9-E963-C348-916A-8AA4EFCD4DF0}" type="datetimeFigureOut">
              <a:rPr lang="en-US" smtClean="0"/>
              <a:pPr/>
              <a:t>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576EC9-E963-C348-916A-8AA4EFCD4DF0}" type="datetimeFigureOut">
              <a:rPr lang="en-US" smtClean="0"/>
              <a:pPr/>
              <a:t>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76EC9-E963-C348-916A-8AA4EFCD4DF0}" type="datetimeFigureOut">
              <a:rPr lang="en-US" smtClean="0"/>
              <a:pPr/>
              <a:t>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76EC9-E963-C348-916A-8AA4EFCD4DF0}" type="datetimeFigureOut">
              <a:rPr lang="en-US" smtClean="0"/>
              <a:pPr/>
              <a:t>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49D407-81F6-D447-ADD0-E3131073552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576EC9-E963-C348-916A-8AA4EFCD4DF0}" type="datetimeFigureOut">
              <a:rPr lang="en-US" smtClean="0"/>
              <a:pPr/>
              <a:t>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49D407-81F6-D447-ADD0-E3131073552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yperallergic.com/47713/ted-vijay-kuma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ngadget.com/2012/02/29/mini-quadrotors-play-bond-james-bond-video/" TargetMode="External"/><Relationship Id="rId3" Type="http://schemas.openxmlformats.org/officeDocument/2006/relationships/hyperlink" Target="http://www.youtube.com/watch?v=4ErEBkj_3PYd"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hyperlink" Target="http://en.wikipedia.org/wiki/Quadrotor" TargetMode="External"/><Relationship Id="rId4" Type="http://schemas.openxmlformats.org/officeDocument/2006/relationships/hyperlink" Target="http://www.upenn.edu/spotlights/penn-quadrotors-ted" TargetMode="External"/><Relationship Id="rId1" Type="http://schemas.openxmlformats.org/officeDocument/2006/relationships/slideLayout" Target="../slideLayouts/slideLayout2.xml"/><Relationship Id="rId2" Type="http://schemas.openxmlformats.org/officeDocument/2006/relationships/hyperlink" Target="http://hyperallergic.com/47713/ted-vijay-kumar/"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Quadrotor</a:t>
            </a:r>
            <a:r>
              <a:rPr lang="en-US" dirty="0" smtClean="0"/>
              <a:t> Light Show</a:t>
            </a:r>
            <a:endParaRPr lang="en-US" dirty="0"/>
          </a:p>
        </p:txBody>
      </p:sp>
      <p:sp>
        <p:nvSpPr>
          <p:cNvPr id="3" name="Subtitle 2"/>
          <p:cNvSpPr>
            <a:spLocks noGrp="1"/>
          </p:cNvSpPr>
          <p:nvPr>
            <p:ph type="subTitle" idx="1"/>
          </p:nvPr>
        </p:nvSpPr>
        <p:spPr/>
        <p:txBody>
          <a:bodyPr/>
          <a:lstStyle/>
          <a:p>
            <a:r>
              <a:rPr lang="en-US" dirty="0" smtClean="0"/>
              <a:t>Created by</a:t>
            </a:r>
          </a:p>
          <a:p>
            <a:r>
              <a:rPr lang="en-US" dirty="0" smtClean="0"/>
              <a:t>Kyle Gordon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an </a:t>
            </a:r>
            <a:r>
              <a:rPr lang="en-US" dirty="0" err="1" smtClean="0"/>
              <a:t>Arduino</a:t>
            </a:r>
            <a:r>
              <a:rPr lang="en-US" dirty="0" smtClean="0"/>
              <a:t> board and how is it incorporated into this project? </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a:t>Arduino</a:t>
            </a:r>
            <a:r>
              <a:rPr lang="en-US" dirty="0"/>
              <a:t> is a popular</a:t>
            </a:r>
            <a:r>
              <a:rPr lang="en-US" dirty="0" smtClean="0"/>
              <a:t> open-source single board microcontroller, made possible through the </a:t>
            </a:r>
            <a:r>
              <a:rPr lang="en-US" dirty="0"/>
              <a:t>open-source</a:t>
            </a:r>
            <a:r>
              <a:rPr lang="en-US" dirty="0" smtClean="0"/>
              <a:t> wiring platform,</a:t>
            </a:r>
            <a:r>
              <a:rPr lang="en-US" baseline="30000" dirty="0" smtClean="0"/>
              <a:t> </a:t>
            </a:r>
            <a:r>
              <a:rPr lang="en-US" dirty="0"/>
              <a:t>designed to make the process of using electronics in multidisciplinary projects more </a:t>
            </a:r>
            <a:r>
              <a:rPr lang="en-US" dirty="0" smtClean="0"/>
              <a:t>accessible and attainable. </a:t>
            </a:r>
          </a:p>
          <a:p>
            <a:r>
              <a:rPr lang="en-US" dirty="0" smtClean="0"/>
              <a:t>The </a:t>
            </a:r>
            <a:r>
              <a:rPr lang="en-US" dirty="0"/>
              <a:t>hardware consists of a simple open hardware design</a:t>
            </a:r>
            <a:r>
              <a:rPr lang="en-US" dirty="0" smtClean="0"/>
              <a:t> with an Atmel AVR </a:t>
            </a:r>
            <a:r>
              <a:rPr lang="en-US" dirty="0"/>
              <a:t>processor and on-board</a:t>
            </a:r>
            <a:r>
              <a:rPr lang="en-US" dirty="0" smtClean="0"/>
              <a:t> input and output </a:t>
            </a:r>
            <a:r>
              <a:rPr lang="en-US" dirty="0"/>
              <a:t>support.</a:t>
            </a:r>
            <a:r>
              <a:rPr lang="en-US" dirty="0" smtClean="0"/>
              <a:t> </a:t>
            </a:r>
          </a:p>
          <a:p>
            <a:r>
              <a:rPr lang="en-US" dirty="0" smtClean="0"/>
              <a:t>The </a:t>
            </a:r>
            <a:r>
              <a:rPr lang="en-US" dirty="0"/>
              <a:t>software consists of a standard programming language compiler and </a:t>
            </a:r>
            <a:r>
              <a:rPr lang="en-US" dirty="0" smtClean="0"/>
              <a:t>the boot loader </a:t>
            </a:r>
            <a:r>
              <a:rPr lang="en-US" dirty="0"/>
              <a:t>that runs on the board.</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Arduino</a:t>
            </a:r>
            <a:r>
              <a:rPr lang="en-US" dirty="0" smtClean="0"/>
              <a:t> Board</a:t>
            </a:r>
            <a:endParaRPr lang="en-US" dirty="0"/>
          </a:p>
        </p:txBody>
      </p:sp>
      <p:pic>
        <p:nvPicPr>
          <p:cNvPr id="4" name="Content Placeholder 3" descr="800px-Arduino_Duemilanove_2009b.jpg"/>
          <p:cNvPicPr>
            <a:picLocks noGrp="1" noChangeAspect="1"/>
          </p:cNvPicPr>
          <p:nvPr>
            <p:ph idx="1"/>
          </p:nvPr>
        </p:nvPicPr>
        <p:blipFill>
          <a:blip r:embed="rId2"/>
          <a:stretch>
            <a:fillRect/>
          </a:stretch>
        </p:blipFill>
        <p:spPr>
          <a:xfrm>
            <a:off x="1554691" y="1600200"/>
            <a:ext cx="6034617" cy="4525963"/>
          </a:xfr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an </a:t>
            </a:r>
            <a:r>
              <a:rPr lang="en-US" dirty="0" err="1" smtClean="0"/>
              <a:t>Arduino</a:t>
            </a:r>
            <a:r>
              <a:rPr lang="en-US" dirty="0" smtClean="0"/>
              <a:t> board and how is it incorporated into this project? </a:t>
            </a:r>
            <a:endParaRPr lang="en-US" dirty="0"/>
          </a:p>
        </p:txBody>
      </p:sp>
      <p:sp>
        <p:nvSpPr>
          <p:cNvPr id="3" name="Content Placeholder 2"/>
          <p:cNvSpPr>
            <a:spLocks noGrp="1"/>
          </p:cNvSpPr>
          <p:nvPr>
            <p:ph idx="1"/>
          </p:nvPr>
        </p:nvSpPr>
        <p:spPr/>
        <p:txBody>
          <a:bodyPr>
            <a:normAutofit fontScale="92500"/>
          </a:bodyPr>
          <a:lstStyle/>
          <a:p>
            <a:r>
              <a:rPr lang="en-US" dirty="0" smtClean="0"/>
              <a:t>By programming the </a:t>
            </a:r>
            <a:r>
              <a:rPr lang="en-US" dirty="0" err="1" smtClean="0"/>
              <a:t>Arduino</a:t>
            </a:r>
            <a:r>
              <a:rPr lang="en-US" dirty="0" smtClean="0"/>
              <a:t> board, we will be able to create a simple system which causes each LED light connected to the board to light up when any audio is played and processed through the built in microphone/ audio receptors.</a:t>
            </a:r>
          </a:p>
          <a:p>
            <a:r>
              <a:rPr lang="en-US" dirty="0" smtClean="0"/>
              <a:t>When there is no audio input, the </a:t>
            </a:r>
            <a:r>
              <a:rPr lang="en-US" dirty="0" err="1" smtClean="0"/>
              <a:t>LEDs</a:t>
            </a:r>
            <a:r>
              <a:rPr lang="en-US" dirty="0" smtClean="0"/>
              <a:t> will not light up.</a:t>
            </a:r>
          </a:p>
          <a:p>
            <a:r>
              <a:rPr lang="en-US" dirty="0" smtClean="0"/>
              <a:t>The intensity of the sound determines the brightness of the LED.</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a:t>
            </a:r>
            <a:r>
              <a:rPr lang="en-US" dirty="0"/>
              <a:t>W</a:t>
            </a:r>
            <a:r>
              <a:rPr lang="en-US" dirty="0" smtClean="0"/>
              <a:t>orks?</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pPr algn="ctr"/>
            <a:r>
              <a:rPr lang="en-US" dirty="0" smtClean="0"/>
              <a:t>Video </a:t>
            </a:r>
            <a:r>
              <a:rPr lang="en-US" dirty="0"/>
              <a:t>explanation of the </a:t>
            </a:r>
            <a:r>
              <a:rPr lang="en-US" dirty="0" err="1"/>
              <a:t>Quadrotors</a:t>
            </a:r>
            <a:r>
              <a:rPr lang="en-US" dirty="0" smtClean="0"/>
              <a:t> themselves</a:t>
            </a:r>
            <a:r>
              <a:rPr lang="en-US" dirty="0"/>
              <a:t>:</a:t>
            </a:r>
            <a:r>
              <a:rPr lang="en-US" dirty="0" smtClean="0"/>
              <a:t> </a:t>
            </a:r>
          </a:p>
          <a:p>
            <a:pPr algn="ctr"/>
            <a:endParaRPr lang="en-US" dirty="0" smtClean="0"/>
          </a:p>
          <a:p>
            <a:pPr algn="ctr">
              <a:buNone/>
            </a:pPr>
            <a:r>
              <a:rPr lang="en-US" b="0" i="0" dirty="0" smtClean="0">
                <a:solidFill>
                  <a:srgbClr val="000000"/>
                </a:solidFill>
                <a:latin typeface="Lucida Grande"/>
                <a:ea typeface="Lucida Grande"/>
                <a:cs typeface="Lucida Grande"/>
                <a:hlinkClick r:id="rId2"/>
              </a:rPr>
              <a:t> http://hyperallergic.com/47713/ted-vijay-kumar/</a:t>
            </a:r>
            <a:endParaRPr lang="en-US"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a:t>
            </a:r>
            <a:endParaRPr lang="en-US" dirty="0"/>
          </a:p>
        </p:txBody>
      </p:sp>
      <p:sp>
        <p:nvSpPr>
          <p:cNvPr id="3" name="Content Placeholder 2"/>
          <p:cNvSpPr>
            <a:spLocks noGrp="1"/>
          </p:cNvSpPr>
          <p:nvPr>
            <p:ph idx="1"/>
          </p:nvPr>
        </p:nvSpPr>
        <p:spPr/>
        <p:txBody>
          <a:bodyPr/>
          <a:lstStyle/>
          <a:p>
            <a:r>
              <a:rPr lang="en-US" dirty="0" smtClean="0"/>
              <a:t>The </a:t>
            </a:r>
            <a:r>
              <a:rPr lang="en-US" dirty="0" err="1"/>
              <a:t>quadrotor</a:t>
            </a:r>
            <a:r>
              <a:rPr lang="en-US" dirty="0"/>
              <a:t> contains an electronic control system and sensors which help stabilize it while in the air.</a:t>
            </a:r>
            <a:endParaRPr lang="en-US" dirty="0" smtClean="0"/>
          </a:p>
          <a:p>
            <a:r>
              <a:rPr lang="en-US" dirty="0" smtClean="0"/>
              <a:t>Each </a:t>
            </a:r>
            <a:r>
              <a:rPr lang="en-US" dirty="0"/>
              <a:t>rotor of the flying device produces both a</a:t>
            </a:r>
            <a:r>
              <a:rPr lang="en-US" dirty="0" smtClean="0"/>
              <a:t> thrust </a:t>
            </a:r>
            <a:r>
              <a:rPr lang="en-US" dirty="0"/>
              <a:t>and</a:t>
            </a:r>
            <a:r>
              <a:rPr lang="en-US" dirty="0" smtClean="0"/>
              <a:t> torque </a:t>
            </a:r>
            <a:r>
              <a:rPr lang="en-US" dirty="0"/>
              <a:t>about its center of rotation, as well as a</a:t>
            </a:r>
            <a:r>
              <a:rPr lang="en-US" dirty="0" smtClean="0"/>
              <a:t> drag force </a:t>
            </a:r>
            <a:r>
              <a:rPr lang="en-US" dirty="0"/>
              <a:t>opposite to the vehicle's direction of flight. </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a:t>
            </a:r>
            <a:endParaRPr lang="en-US" dirty="0"/>
          </a:p>
        </p:txBody>
      </p:sp>
      <p:pic>
        <p:nvPicPr>
          <p:cNvPr id="4" name="Content Placeholder 3" descr="Quadrotor_yaw_torque.png"/>
          <p:cNvPicPr>
            <a:picLocks noGrp="1" noChangeAspect="1"/>
          </p:cNvPicPr>
          <p:nvPr>
            <p:ph idx="1"/>
          </p:nvPr>
        </p:nvPicPr>
        <p:blipFill>
          <a:blip r:embed="rId2"/>
          <a:stretch>
            <a:fillRect/>
          </a:stretch>
        </p:blipFill>
        <p:spPr>
          <a:xfrm>
            <a:off x="2508250" y="1723231"/>
            <a:ext cx="4127500" cy="4279900"/>
          </a:xfr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capture.png"/>
          <p:cNvPicPr>
            <a:picLocks noGrp="1" noChangeAspect="1"/>
          </p:cNvPicPr>
          <p:nvPr>
            <p:ph idx="1"/>
          </p:nvPr>
        </p:nvPicPr>
        <p:blipFill>
          <a:blip r:embed="rId2"/>
          <a:stretch>
            <a:fillRect/>
          </a:stretch>
        </p:blipFill>
        <p:spPr>
          <a:xfrm>
            <a:off x="501650" y="1659731"/>
            <a:ext cx="8140700" cy="4406900"/>
          </a:xfr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If </a:t>
            </a:r>
            <a:r>
              <a:rPr lang="en-US" dirty="0"/>
              <a:t>all rotors are spinning at the same</a:t>
            </a:r>
            <a:r>
              <a:rPr lang="en-US" dirty="0" smtClean="0"/>
              <a:t> angular velocity, </a:t>
            </a:r>
            <a:r>
              <a:rPr lang="en-US" dirty="0"/>
              <a:t>with rotors one and three rotating clockwise and rotors two and four counterclockwise, the net aerodynamic torque, and hence the angular acceleration about the</a:t>
            </a:r>
            <a:r>
              <a:rPr lang="en-US" dirty="0" smtClean="0"/>
              <a:t> yaw axis </a:t>
            </a:r>
            <a:r>
              <a:rPr lang="en-US" dirty="0"/>
              <a:t>is exactly zero, which implies that the yaw stabilizing rotor of conventional helicopters is not needed. </a:t>
            </a:r>
            <a:endParaRPr lang="en-US" dirty="0" smtClean="0"/>
          </a:p>
          <a:p>
            <a:r>
              <a:rPr lang="en-US" dirty="0" smtClean="0"/>
              <a:t>Yaw </a:t>
            </a:r>
            <a:r>
              <a:rPr lang="en-US" dirty="0"/>
              <a:t>is induced by mismatching the balance in aerodynamic torques (i.e., by offsetting the cumulative thrust commands between the counter-rotating blade pairs).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a:t>
            </a:r>
            <a:endParaRPr lang="en-US" dirty="0"/>
          </a:p>
        </p:txBody>
      </p:sp>
      <p:sp>
        <p:nvSpPr>
          <p:cNvPr id="3" name="Content Placeholder 2"/>
          <p:cNvSpPr>
            <a:spLocks noGrp="1"/>
          </p:cNvSpPr>
          <p:nvPr>
            <p:ph idx="1"/>
          </p:nvPr>
        </p:nvSpPr>
        <p:spPr/>
        <p:txBody>
          <a:bodyPr>
            <a:normAutofit fontScale="92500"/>
          </a:bodyPr>
          <a:lstStyle/>
          <a:p>
            <a:r>
              <a:rPr lang="en-US" dirty="0"/>
              <a:t>Angular accelerations about the pitch and roll axes can be caused separately without impacting the yaw axis. </a:t>
            </a:r>
            <a:endParaRPr lang="en-US" dirty="0" smtClean="0"/>
          </a:p>
          <a:p>
            <a:r>
              <a:rPr lang="en-US" dirty="0" smtClean="0"/>
              <a:t>Each </a:t>
            </a:r>
            <a:r>
              <a:rPr lang="en-US" dirty="0"/>
              <a:t>pair of blades rotating in the same direction controls one axis, either roll or pitch, and increasing thrust for one rotor while decreasing thrust for the other will maintain the torque balance needed for yaw stability and induce a net torque about the roll or pitch axes. </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Flight:</a:t>
            </a:r>
            <a:endParaRPr lang="en-US" dirty="0"/>
          </a:p>
        </p:txBody>
      </p:sp>
      <p:sp>
        <p:nvSpPr>
          <p:cNvPr id="3" name="Content Placeholder 2"/>
          <p:cNvSpPr>
            <a:spLocks noGrp="1"/>
          </p:cNvSpPr>
          <p:nvPr>
            <p:ph idx="1"/>
          </p:nvPr>
        </p:nvSpPr>
        <p:spPr/>
        <p:txBody>
          <a:bodyPr/>
          <a:lstStyle/>
          <a:p>
            <a:r>
              <a:rPr lang="en-US" dirty="0"/>
              <a:t>This way, fixed rotor blades can be made to maneuver the quad rotor vehicle in all dimensions. </a:t>
            </a:r>
            <a:endParaRPr lang="en-US" dirty="0" smtClean="0"/>
          </a:p>
          <a:p>
            <a:r>
              <a:rPr lang="en-US" dirty="0" smtClean="0"/>
              <a:t>Translational </a:t>
            </a:r>
            <a:r>
              <a:rPr lang="en-US" dirty="0"/>
              <a:t>acceleration is achieved by maintaining a non-zero pitch or roll angle.</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525963"/>
          </a:xfrm>
        </p:spPr>
        <p:txBody>
          <a:bodyPr>
            <a:normAutofit lnSpcReduction="10000"/>
          </a:bodyPr>
          <a:lstStyle/>
          <a:p>
            <a:pPr algn="ctr"/>
            <a:r>
              <a:rPr lang="en-US" dirty="0"/>
              <a:t>For my proposed art installation utilizing scientific technology in the art world, I chose to examine a recent invention from the University of Pennsylvania.</a:t>
            </a:r>
            <a:r>
              <a:rPr lang="en-US" dirty="0" smtClean="0"/>
              <a:t> </a:t>
            </a:r>
          </a:p>
          <a:p>
            <a:pPr algn="ctr"/>
            <a:r>
              <a:rPr lang="en-US" dirty="0" smtClean="0"/>
              <a:t>Two </a:t>
            </a:r>
            <a:r>
              <a:rPr lang="en-US" dirty="0"/>
              <a:t>students from the university have invented these small flying robots</a:t>
            </a:r>
            <a:r>
              <a:rPr lang="en-US" dirty="0" smtClean="0"/>
              <a:t> they call </a:t>
            </a:r>
            <a:r>
              <a:rPr lang="en-US" dirty="0"/>
              <a:t>“</a:t>
            </a:r>
            <a:r>
              <a:rPr lang="en-US" dirty="0" err="1"/>
              <a:t>quadrotors</a:t>
            </a:r>
            <a:r>
              <a:rPr lang="en-US" dirty="0"/>
              <a:t>”, which are a fraction of the size of the</a:t>
            </a:r>
            <a:r>
              <a:rPr lang="en-US" dirty="0" smtClean="0"/>
              <a:t> general </a:t>
            </a:r>
            <a:r>
              <a:rPr lang="en-US" dirty="0" err="1" smtClean="0"/>
              <a:t>quadrocopter</a:t>
            </a:r>
            <a:r>
              <a:rPr lang="en-US" dirty="0" smtClean="0"/>
              <a:t> and </a:t>
            </a:r>
            <a:r>
              <a:rPr lang="en-US" dirty="0"/>
              <a:t>can fit in the palm of your hand.</a:t>
            </a:r>
            <a:r>
              <a:rPr lang="en-US" dirty="0" smtClean="0"/>
              <a:t>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Quadrotors</a:t>
            </a:r>
            <a:r>
              <a:rPr lang="en-US" dirty="0" smtClean="0"/>
              <a:t> in Action:</a:t>
            </a:r>
            <a:endParaRPr lang="en-US" dirty="0"/>
          </a:p>
        </p:txBody>
      </p:sp>
      <p:sp>
        <p:nvSpPr>
          <p:cNvPr id="3" name="Content Placeholder 2"/>
          <p:cNvSpPr>
            <a:spLocks noGrp="1"/>
          </p:cNvSpPr>
          <p:nvPr>
            <p:ph idx="1"/>
          </p:nvPr>
        </p:nvSpPr>
        <p:spPr/>
        <p:txBody>
          <a:bodyPr/>
          <a:lstStyle/>
          <a:p>
            <a:pPr algn="ctr"/>
            <a:endParaRPr lang="en-US" dirty="0" smtClean="0">
              <a:hlinkClick r:id="rId2"/>
            </a:endParaRPr>
          </a:p>
          <a:p>
            <a:pPr algn="ctr"/>
            <a:r>
              <a:rPr lang="en-US" dirty="0" smtClean="0">
                <a:hlinkClick r:id="rId2"/>
              </a:rPr>
              <a:t>http</a:t>
            </a:r>
            <a:r>
              <a:rPr lang="en-US" dirty="0">
                <a:hlinkClick r:id="rId2"/>
              </a:rPr>
              <a:t>://www.engadget.com/2012/02/29/mini-quadrotors-play-bond-james-bond-video/</a:t>
            </a:r>
            <a:endParaRPr lang="en-US" dirty="0" smtClean="0"/>
          </a:p>
          <a:p>
            <a:endParaRPr lang="en-US" dirty="0" smtClean="0"/>
          </a:p>
          <a:p>
            <a:pPr algn="ctr"/>
            <a:r>
              <a:rPr lang="en-US" dirty="0">
                <a:hlinkClick r:id="rId3"/>
              </a:rPr>
              <a:t>http://</a:t>
            </a:r>
            <a:r>
              <a:rPr lang="en-US" dirty="0" err="1">
                <a:hlinkClick r:id="rId3"/>
              </a:rPr>
              <a:t>www.youtube.com/watch?v</a:t>
            </a:r>
            <a:r>
              <a:rPr lang="en-US" dirty="0">
                <a:hlinkClick r:id="rId3"/>
              </a:rPr>
              <a:t>=4ErEBkj_3PYd</a:t>
            </a:r>
            <a:r>
              <a:rPr lang="en-US" dirty="0" smtClean="0">
                <a:hlinkClick r:id="rId3"/>
              </a:rPr>
              <a:t> </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Visualizing the Final Product:</a:t>
            </a:r>
            <a:endParaRPr lang="en-US" dirty="0"/>
          </a:p>
        </p:txBody>
      </p:sp>
      <p:pic>
        <p:nvPicPr>
          <p:cNvPr id="4" name="Content Placeholder 3" descr="glowquadrotors.jpg"/>
          <p:cNvPicPr>
            <a:picLocks noGrp="1" noChangeAspect="1"/>
          </p:cNvPicPr>
          <p:nvPr>
            <p:ph idx="1"/>
          </p:nvPr>
        </p:nvPicPr>
        <p:blipFill>
          <a:blip r:embed="rId2"/>
          <a:stretch>
            <a:fillRect/>
          </a:stretch>
        </p:blipFill>
        <p:spPr>
          <a:xfrm>
            <a:off x="508000" y="2034381"/>
            <a:ext cx="8128000" cy="3657600"/>
          </a:xfr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lstStyle/>
          <a:p>
            <a:r>
              <a:rPr lang="en-US" dirty="0" smtClean="0">
                <a:solidFill>
                  <a:srgbClr val="000000"/>
                </a:solidFill>
                <a:latin typeface="Lucida Grande"/>
                <a:ea typeface="Lucida Grande"/>
                <a:cs typeface="Lucida Grande"/>
                <a:hlinkClick r:id="rId2"/>
              </a:rPr>
              <a:t> http://hyperallergic.com/47713/ted-vijay-kumar/</a:t>
            </a:r>
            <a:endParaRPr lang="en-US" dirty="0" smtClean="0"/>
          </a:p>
          <a:p>
            <a:r>
              <a:rPr lang="en-US" dirty="0" smtClean="0">
                <a:hlinkClick r:id="rId3"/>
              </a:rPr>
              <a:t>http://en.wikipedia.org/wiki/</a:t>
            </a:r>
            <a:r>
              <a:rPr lang="en-US" dirty="0" smtClean="0">
                <a:hlinkClick r:id="rId3"/>
              </a:rPr>
              <a:t>Quadrotor</a:t>
            </a:r>
            <a:endParaRPr lang="en-US" dirty="0" smtClean="0"/>
          </a:p>
          <a:p>
            <a:r>
              <a:rPr lang="en-US" dirty="0" smtClean="0">
                <a:hlinkClick r:id="rId4"/>
              </a:rPr>
              <a:t>http://www.upenn.edu/spotlights/penn-quadrotors-</a:t>
            </a:r>
            <a:r>
              <a:rPr lang="en-US" dirty="0" smtClean="0">
                <a:hlinkClick r:id="rId4"/>
              </a:rPr>
              <a:t>ted</a:t>
            </a:r>
            <a:endParaRPr lang="en-US" dirty="0" smtClean="0"/>
          </a:p>
          <a:p>
            <a:r>
              <a:rPr lang="en-US" dirty="0" smtClean="0"/>
              <a:t>http://</a:t>
            </a:r>
            <a:r>
              <a:rPr lang="en-US" dirty="0" err="1" smtClean="0"/>
              <a:t>en.wikipedia.org/wiki/Arduino</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Quadrotor</a:t>
            </a:r>
            <a:endParaRPr lang="en-US" dirty="0"/>
          </a:p>
        </p:txBody>
      </p:sp>
      <p:pic>
        <p:nvPicPr>
          <p:cNvPr id="4" name="Content Placeholder 3" descr="vijaykumar_ted2012_032083_d31_0917_1_600-4f50d41-intro.jpg"/>
          <p:cNvPicPr>
            <a:picLocks noGrp="1" noChangeAspect="1"/>
          </p:cNvPicPr>
          <p:nvPr>
            <p:ph idx="1"/>
          </p:nvPr>
        </p:nvPicPr>
        <p:blipFill>
          <a:blip r:embed="rId2"/>
          <a:stretch>
            <a:fillRect/>
          </a:stretch>
        </p:blipFill>
        <p:spPr>
          <a:xfrm>
            <a:off x="1169020" y="1600200"/>
            <a:ext cx="6805959" cy="4525963"/>
          </a:xfr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229600" cy="4525963"/>
          </a:xfrm>
        </p:spPr>
        <p:txBody>
          <a:bodyPr/>
          <a:lstStyle/>
          <a:p>
            <a:pPr algn="ctr"/>
            <a:r>
              <a:rPr lang="en-US" dirty="0"/>
              <a:t>Due to the small nature of this invention, they are much more agile, quick to recover, and move easily in the air.</a:t>
            </a:r>
            <a:r>
              <a:rPr lang="en-US" dirty="0" smtClean="0"/>
              <a:t> </a:t>
            </a:r>
          </a:p>
          <a:p>
            <a:pPr algn="ctr"/>
            <a:r>
              <a:rPr lang="en-US" dirty="0" smtClean="0"/>
              <a:t>Additionally </a:t>
            </a:r>
            <a:r>
              <a:rPr lang="en-US" dirty="0"/>
              <a:t>they are programmable and capable of producing swarm-like effects when used in conjunction with other </a:t>
            </a:r>
            <a:r>
              <a:rPr lang="en-US" dirty="0" err="1"/>
              <a:t>quadrotors</a:t>
            </a:r>
            <a:r>
              <a:rPr lang="en-US" dirty="0" smtClean="0"/>
              <a:t>.</a:t>
            </a:r>
          </a:p>
          <a:p>
            <a:pPr algn="ctr"/>
            <a:r>
              <a:rPr lang="en-US" dirty="0" smtClean="0"/>
              <a:t>Each motor is capable of sending programmed data to each rotor 600 times a second.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Capabilities?</a:t>
            </a:r>
            <a:endParaRPr lang="en-US" dirty="0"/>
          </a:p>
        </p:txBody>
      </p:sp>
      <p:sp>
        <p:nvSpPr>
          <p:cNvPr id="3" name="Content Placeholder 2"/>
          <p:cNvSpPr>
            <a:spLocks noGrp="1"/>
          </p:cNvSpPr>
          <p:nvPr>
            <p:ph idx="1"/>
          </p:nvPr>
        </p:nvSpPr>
        <p:spPr/>
        <p:txBody>
          <a:bodyPr>
            <a:normAutofit fontScale="92500" lnSpcReduction="10000"/>
          </a:bodyPr>
          <a:lstStyle/>
          <a:p>
            <a:r>
              <a:rPr lang="en-US" dirty="0"/>
              <a:t>Their purpose is still undetermined, but their capabilities are endless</a:t>
            </a:r>
            <a:r>
              <a:rPr lang="en-US" dirty="0" smtClean="0"/>
              <a:t>: </a:t>
            </a:r>
          </a:p>
          <a:p>
            <a:pPr lvl="1"/>
            <a:endParaRPr lang="en-US" dirty="0" smtClean="0"/>
          </a:p>
          <a:p>
            <a:pPr lvl="1"/>
            <a:r>
              <a:rPr lang="en-US" dirty="0" smtClean="0"/>
              <a:t>cargo </a:t>
            </a:r>
            <a:r>
              <a:rPr lang="en-US" dirty="0"/>
              <a:t>transport</a:t>
            </a:r>
            <a:endParaRPr lang="en-US" dirty="0" smtClean="0"/>
          </a:p>
          <a:p>
            <a:pPr lvl="1"/>
            <a:r>
              <a:rPr lang="en-US" dirty="0" smtClean="0"/>
              <a:t>first </a:t>
            </a:r>
            <a:r>
              <a:rPr lang="en-US" dirty="0"/>
              <a:t>response to emergency situations that would otherwise be dangerous to </a:t>
            </a:r>
            <a:r>
              <a:rPr lang="en-US" dirty="0" smtClean="0"/>
              <a:t>humans</a:t>
            </a:r>
          </a:p>
          <a:p>
            <a:pPr lvl="1"/>
            <a:r>
              <a:rPr lang="en-US" dirty="0" smtClean="0"/>
              <a:t>spy gadget</a:t>
            </a:r>
            <a:endParaRPr lang="en-US" dirty="0"/>
          </a:p>
          <a:p>
            <a:pPr lvl="1"/>
            <a:r>
              <a:rPr lang="en-US" dirty="0" smtClean="0"/>
              <a:t>flying </a:t>
            </a:r>
            <a:r>
              <a:rPr lang="en-US" dirty="0"/>
              <a:t>camera</a:t>
            </a:r>
            <a:endParaRPr lang="en-US" dirty="0" smtClean="0"/>
          </a:p>
          <a:p>
            <a:pPr lvl="1"/>
            <a:r>
              <a:rPr lang="en-US" dirty="0" smtClean="0"/>
              <a:t>possible </a:t>
            </a:r>
            <a:r>
              <a:rPr lang="en-US" dirty="0"/>
              <a:t>uses for military </a:t>
            </a:r>
            <a:r>
              <a:rPr lang="en-US" dirty="0" smtClean="0"/>
              <a:t>purposes</a:t>
            </a:r>
          </a:p>
          <a:p>
            <a:pPr>
              <a:buNone/>
            </a:pPr>
            <a:r>
              <a:rPr lang="en-US" dirty="0"/>
              <a:t>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4600"/>
            <a:ext cx="8229600" cy="1143000"/>
          </a:xfrm>
        </p:spPr>
        <p:txBody>
          <a:bodyPr>
            <a:normAutofit fontScale="90000"/>
          </a:bodyPr>
          <a:lstStyle/>
          <a:p>
            <a:r>
              <a:rPr lang="en-US" dirty="0" smtClean="0"/>
              <a:t>How are we utilizing the </a:t>
            </a:r>
            <a:r>
              <a:rPr lang="en-US" dirty="0" err="1" smtClean="0"/>
              <a:t>Quadrotor</a:t>
            </a:r>
            <a:r>
              <a:rPr lang="en-US" dirty="0" smtClean="0"/>
              <a:t> in our Installation?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Project</a:t>
            </a:r>
            <a:endParaRPr lang="en-US" dirty="0"/>
          </a:p>
        </p:txBody>
      </p:sp>
      <p:sp>
        <p:nvSpPr>
          <p:cNvPr id="3" name="Content Placeholder 2"/>
          <p:cNvSpPr>
            <a:spLocks noGrp="1"/>
          </p:cNvSpPr>
          <p:nvPr>
            <p:ph idx="1"/>
          </p:nvPr>
        </p:nvSpPr>
        <p:spPr/>
        <p:txBody>
          <a:bodyPr/>
          <a:lstStyle/>
          <a:p>
            <a:pPr algn="ctr"/>
            <a:r>
              <a:rPr lang="en-US" dirty="0"/>
              <a:t>I wish to combine these </a:t>
            </a:r>
            <a:r>
              <a:rPr lang="en-US" dirty="0" err="1"/>
              <a:t>quadrotors</a:t>
            </a:r>
            <a:r>
              <a:rPr lang="en-US" dirty="0"/>
              <a:t> with the visual world by creating an art installation that utilizes the mediums of sound, light, and swarm effects.</a:t>
            </a:r>
            <a:r>
              <a:rPr lang="en-US" dirty="0" smtClean="0"/>
              <a:t> </a:t>
            </a:r>
          </a:p>
          <a:p>
            <a:pPr algn="ctr"/>
            <a:r>
              <a:rPr lang="en-US" dirty="0" smtClean="0"/>
              <a:t>Specifically </a:t>
            </a:r>
            <a:r>
              <a:rPr lang="en-US" dirty="0"/>
              <a:t>I wish to place LED lights that react to code based on an “</a:t>
            </a:r>
            <a:r>
              <a:rPr lang="en-US" dirty="0" err="1"/>
              <a:t>arduino</a:t>
            </a:r>
            <a:r>
              <a:rPr lang="en-US" dirty="0"/>
              <a:t>” board installed on these flying crafts. </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Project</a:t>
            </a:r>
            <a:endParaRPr lang="en-US" dirty="0"/>
          </a:p>
        </p:txBody>
      </p:sp>
      <p:sp>
        <p:nvSpPr>
          <p:cNvPr id="3" name="Content Placeholder 2"/>
          <p:cNvSpPr>
            <a:spLocks noGrp="1"/>
          </p:cNvSpPr>
          <p:nvPr>
            <p:ph idx="1"/>
          </p:nvPr>
        </p:nvSpPr>
        <p:spPr/>
        <p:txBody>
          <a:bodyPr/>
          <a:lstStyle/>
          <a:p>
            <a:r>
              <a:rPr lang="en-US" dirty="0"/>
              <a:t>The final composition will be a series of these </a:t>
            </a:r>
            <a:r>
              <a:rPr lang="en-US" dirty="0" err="1"/>
              <a:t>quadrotors</a:t>
            </a:r>
            <a:r>
              <a:rPr lang="en-US" dirty="0"/>
              <a:t> that have lights reacting to the music being played in the installation space.</a:t>
            </a:r>
            <a:r>
              <a:rPr lang="en-US" dirty="0" smtClean="0"/>
              <a:t> </a:t>
            </a:r>
          </a:p>
          <a:p>
            <a:r>
              <a:rPr lang="en-US" dirty="0" smtClean="0"/>
              <a:t>However </a:t>
            </a:r>
            <a:r>
              <a:rPr lang="en-US" dirty="0"/>
              <a:t>to take it a step further, these </a:t>
            </a:r>
            <a:r>
              <a:rPr lang="en-US" dirty="0" err="1"/>
              <a:t>quadrotors</a:t>
            </a:r>
            <a:r>
              <a:rPr lang="en-US" dirty="0"/>
              <a:t> are programmable, and I wish to program them to create a series of figures and forms through a swarm-like effect. </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Project</a:t>
            </a:r>
            <a:endParaRPr lang="en-US" dirty="0"/>
          </a:p>
        </p:txBody>
      </p:sp>
      <p:sp>
        <p:nvSpPr>
          <p:cNvPr id="3" name="Content Placeholder 2"/>
          <p:cNvSpPr>
            <a:spLocks noGrp="1"/>
          </p:cNvSpPr>
          <p:nvPr>
            <p:ph idx="1"/>
          </p:nvPr>
        </p:nvSpPr>
        <p:spPr/>
        <p:txBody>
          <a:bodyPr/>
          <a:lstStyle/>
          <a:p>
            <a:r>
              <a:rPr lang="en-US" dirty="0"/>
              <a:t>The end result will be a series of these flying machines that not only have lights that react to the musical composition being played, but create different patterns themselves through synchronized air movement.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156</TotalTime>
  <Words>896</Words>
  <Application>Microsoft Macintosh PowerPoint</Application>
  <PresentationFormat>On-screen Show (4:3)</PresentationFormat>
  <Paragraphs>66</Paragraphs>
  <Slides>22</Slides>
  <Notes>0</Notes>
  <HiddenSlides>0</HiddenSlides>
  <MMClips>0</MMClips>
  <ScaleCrop>false</ScaleCrop>
  <HeadingPairs>
    <vt:vector size="4" baseType="variant">
      <vt:variant>
        <vt:lpstr>Design Template</vt:lpstr>
      </vt:variant>
      <vt:variant>
        <vt:i4>1</vt:i4>
      </vt:variant>
      <vt:variant>
        <vt:lpstr>Slide Titles</vt:lpstr>
      </vt:variant>
      <vt:variant>
        <vt:i4>22</vt:i4>
      </vt:variant>
    </vt:vector>
  </HeadingPairs>
  <TitlesOfParts>
    <vt:vector size="23" baseType="lpstr">
      <vt:lpstr>Office Theme</vt:lpstr>
      <vt:lpstr>Quadrotor Light Show</vt:lpstr>
      <vt:lpstr>Slide 2</vt:lpstr>
      <vt:lpstr>The Quadrotor</vt:lpstr>
      <vt:lpstr>Slide 4</vt:lpstr>
      <vt:lpstr>Capabilities?</vt:lpstr>
      <vt:lpstr>How are we utilizing the Quadrotor in our Installation?</vt:lpstr>
      <vt:lpstr>The Project</vt:lpstr>
      <vt:lpstr>The Project</vt:lpstr>
      <vt:lpstr>The Project</vt:lpstr>
      <vt:lpstr>What’s an Arduino board and how is it incorporated into this project? </vt:lpstr>
      <vt:lpstr>Arduino Board</vt:lpstr>
      <vt:lpstr>What’s an Arduino board and how is it incorporated into this project? </vt:lpstr>
      <vt:lpstr>How it Works?</vt:lpstr>
      <vt:lpstr>Flight:</vt:lpstr>
      <vt:lpstr>Flight</vt:lpstr>
      <vt:lpstr>Slide 16</vt:lpstr>
      <vt:lpstr>Flight:</vt:lpstr>
      <vt:lpstr>Flight:</vt:lpstr>
      <vt:lpstr>Flight:</vt:lpstr>
      <vt:lpstr>Quadrotors in Action:</vt:lpstr>
      <vt:lpstr>Visualizing the Final Product:</vt:lpstr>
      <vt:lpstr>Sources:</vt:lpstr>
    </vt:vector>
  </TitlesOfParts>
  <Company>UCSB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Kyle Gordon</dc:creator>
  <cp:lastModifiedBy>Kyle Gordon</cp:lastModifiedBy>
  <cp:revision>25</cp:revision>
  <dcterms:created xsi:type="dcterms:W3CDTF">2012-03-20T15:54:26Z</dcterms:created>
  <dcterms:modified xsi:type="dcterms:W3CDTF">2012-03-20T17:11:27Z</dcterms:modified>
</cp:coreProperties>
</file>